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38"/>
  </p:notesMasterIdLst>
  <p:sldIdLst>
    <p:sldId id="287" r:id="rId2"/>
    <p:sldId id="257" r:id="rId3"/>
    <p:sldId id="259" r:id="rId4"/>
    <p:sldId id="260" r:id="rId5"/>
    <p:sldId id="261" r:id="rId6"/>
    <p:sldId id="262" r:id="rId7"/>
    <p:sldId id="288" r:id="rId8"/>
    <p:sldId id="289" r:id="rId9"/>
    <p:sldId id="290" r:id="rId10"/>
    <p:sldId id="263" r:id="rId11"/>
    <p:sldId id="264" r:id="rId12"/>
    <p:sldId id="265" r:id="rId13"/>
    <p:sldId id="291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4" r:id="rId22"/>
    <p:sldId id="293" r:id="rId23"/>
    <p:sldId id="326" r:id="rId24"/>
    <p:sldId id="275" r:id="rId25"/>
    <p:sldId id="295" r:id="rId26"/>
    <p:sldId id="292" r:id="rId27"/>
    <p:sldId id="276" r:id="rId28"/>
    <p:sldId id="29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69" r:id="rId37"/>
  </p:sldIdLst>
  <p:sldSz cx="9144000" cy="6858000" type="screen4x3"/>
  <p:notesSz cx="6858000" cy="9144000"/>
  <p:defaultTextStyle>
    <a:defPPr>
      <a:defRPr lang="pt-P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9999FF"/>
    <a:srgbClr val="99FF66"/>
    <a:srgbClr val="99FFCC"/>
    <a:srgbClr val="00FFFF"/>
    <a:srgbClr val="FF99CC"/>
    <a:srgbClr val="0066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27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E22032-D249-A8BD-7536-7291F1F41B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9F2B5F-5760-CBEF-0915-875492023A6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B7722C-BE23-4E6B-A9AB-B60AC5A0FE63}" type="datetimeFigureOut">
              <a:rPr lang="sr-Latn-CS"/>
              <a:pPr>
                <a:defRPr/>
              </a:pPr>
              <a:t>14.2.2024.</a:t>
            </a:fld>
            <a:endParaRPr lang="sr-Latn-C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6AA28B1-4EA8-DB8A-D589-8C5B561BE4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E36EE89-73B5-0EB7-E54D-234722C31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r-Latn-C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041C6-FC5F-1E96-7BFF-4F89D625C72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F483B-6FAD-B7A0-05C7-83ABDDA68E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4ADDC63-378E-4A87-8D0D-0B9F22429AE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41F8778F-4E1B-A6E2-A972-EE1953D038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32D9ED2B-F867-3A69-6621-876C3CD75C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360698AA-C6C4-0B9D-FDCE-712CE6009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5847B5-05AA-4EE1-B16A-916F57EE0BC8}" type="slidenum">
              <a:rPr lang="en-US" altLang="sr-Latn-R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sr-Latn-RS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81360378-7E88-1C01-B678-A3B7EBFE84E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737BCB2-75D1-44F1-9AF8-E3DFF100B468}" type="slidenum">
              <a:rPr lang="en-US" altLang="en-US" sz="1200"/>
              <a:pPr algn="r" eaLnBrk="1" hangingPunct="1"/>
              <a:t>23</a:t>
            </a:fld>
            <a:endParaRPr lang="en-US" altLang="en-US" sz="1200"/>
          </a:p>
        </p:txBody>
      </p:sp>
      <p:sp>
        <p:nvSpPr>
          <p:cNvPr id="89091" name="Rectangle 7">
            <a:extLst>
              <a:ext uri="{FF2B5EF4-FFF2-40B4-BE49-F238E27FC236}">
                <a16:creationId xmlns:a16="http://schemas.microsoft.com/office/drawing/2014/main" id="{54AF5E69-CAB2-FC40-9D28-CBA4C165CB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20000"/>
              </a:spcBef>
            </a:pPr>
            <a:fld id="{A2AB7633-D1CC-41D0-8A44-B3217660AABD}" type="slidenum">
              <a:rPr lang="en-US" altLang="en-US" sz="1200"/>
              <a:pPr algn="r">
                <a:spcBef>
                  <a:spcPct val="20000"/>
                </a:spcBef>
              </a:pPr>
              <a:t>23</a:t>
            </a:fld>
            <a:endParaRPr lang="en-US" altLang="en-US" sz="1200"/>
          </a:p>
        </p:txBody>
      </p:sp>
      <p:sp>
        <p:nvSpPr>
          <p:cNvPr id="89092" name="Rectangle 2">
            <a:extLst>
              <a:ext uri="{FF2B5EF4-FFF2-40B4-BE49-F238E27FC236}">
                <a16:creationId xmlns:a16="http://schemas.microsoft.com/office/drawing/2014/main" id="{72566197-493C-DBA9-ED9B-93F93F9399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84213"/>
            <a:ext cx="4497388" cy="33734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grpSp>
        <p:nvGrpSpPr>
          <p:cNvPr id="89093" name="Group 3">
            <a:extLst>
              <a:ext uri="{FF2B5EF4-FFF2-40B4-BE49-F238E27FC236}">
                <a16:creationId xmlns:a16="http://schemas.microsoft.com/office/drawing/2014/main" id="{6127C205-6D75-9869-DB4F-D552BCE5A23D}"/>
              </a:ext>
            </a:extLst>
          </p:cNvPr>
          <p:cNvGrpSpPr>
            <a:grpSpLocks/>
          </p:cNvGrpSpPr>
          <p:nvPr/>
        </p:nvGrpSpPr>
        <p:grpSpPr bwMode="auto">
          <a:xfrm>
            <a:off x="4564063" y="392113"/>
            <a:ext cx="1350962" cy="301625"/>
            <a:chOff x="2974" y="251"/>
            <a:chExt cx="871" cy="194"/>
          </a:xfrm>
        </p:grpSpPr>
        <p:sp>
          <p:nvSpPr>
            <p:cNvPr id="89095" name="Text Box 4">
              <a:extLst>
                <a:ext uri="{FF2B5EF4-FFF2-40B4-BE49-F238E27FC236}">
                  <a16:creationId xmlns:a16="http://schemas.microsoft.com/office/drawing/2014/main" id="{D0115A11-5674-0E77-0274-4E1F08AE13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8" y="269"/>
              <a:ext cx="635" cy="15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5107" tIns="92554" rIns="94034" bIns="92554">
              <a:spAutoFit/>
            </a:bodyPr>
            <a:lstStyle>
              <a:lvl1pPr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1"/>
                </a:buClr>
              </a:pPr>
              <a:endParaRPr lang="en-CA" altLang="en-US" sz="400"/>
            </a:p>
          </p:txBody>
        </p:sp>
        <p:sp>
          <p:nvSpPr>
            <p:cNvPr id="89096" name="Text Box 5">
              <a:extLst>
                <a:ext uri="{FF2B5EF4-FFF2-40B4-BE49-F238E27FC236}">
                  <a16:creationId xmlns:a16="http://schemas.microsoft.com/office/drawing/2014/main" id="{13DA6949-B5B1-ACBC-2314-87F0E8D98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4" y="251"/>
              <a:ext cx="87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5107" tIns="92554" rIns="94034" bIns="92554">
              <a:spAutoFit/>
            </a:bodyPr>
            <a:lstStyle>
              <a:lvl1pPr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382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1"/>
                </a:buClr>
              </a:pPr>
              <a:r>
                <a:rPr lang="en-CA" altLang="en-US" sz="800">
                  <a:solidFill>
                    <a:schemeClr val="bg1"/>
                  </a:solidFill>
                </a:rPr>
                <a:t>SHORT  VERSION</a:t>
              </a:r>
            </a:p>
          </p:txBody>
        </p:sp>
      </p:grpSp>
      <p:sp>
        <p:nvSpPr>
          <p:cNvPr id="89094" name="Rectangle 6">
            <a:extLst>
              <a:ext uri="{FF2B5EF4-FFF2-40B4-BE49-F238E27FC236}">
                <a16:creationId xmlns:a16="http://schemas.microsoft.com/office/drawing/2014/main" id="{DCCBC983-6081-730B-6C0E-F47E82DC85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C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EA8AF-8D2B-6B8A-31AB-FE472F99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9816E-16C1-E0B3-948A-6E12098FF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AF46F-2908-1316-65CD-D07852CD9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A4F9D-C98B-4971-9DD7-CF917A383F23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373352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F4B4F-C989-8DA2-BC6D-8D38EFD04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22C69-4533-21B3-A955-FA0B2F09D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C50C0-C2D7-EE0A-213C-50A033E61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E53EE-598C-47D8-8973-114EF52DA373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157613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10DCC-1997-7BFB-C19F-2E8B25C8A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F10B-2CA7-7052-5FC9-4B75D214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496D0-B18E-0ED8-42ED-08F6323A8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38A50-9DC9-4770-B1AD-D69AB3663265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1525562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6F6F2C2-ADC5-B7DF-23A9-DA8072E7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21022C3-4843-53DF-8422-274AA8F5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E03BDD2-5DDF-A6A6-03B2-431B01B1D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F520E-56C9-4D00-B303-F293844B797B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626522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4095E5-7BEB-61F5-D634-D50FBBD61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8604CC-20B7-419A-8A82-58E917D92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2F1872-271B-9896-A2DF-A83C7C560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BD592-175A-4DCE-84B0-0F7432466046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424421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CF6DB-B89A-BB3B-E32D-B6B91755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0924B-63DA-AD65-C086-65F420949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E7772-5C0D-1FF0-225F-C1DC5E4D6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A817C-A306-4D84-9B82-56A6EE29AD2D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111122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F32C4-94B4-399E-8DCC-C86D637A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65CC9-4026-1264-99E7-9D28CD34B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E2EF3-5BDD-6FE1-F3C4-200210005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F5458-572E-40DF-98CE-E4BC5438E09E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424749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A418E4-69B4-7620-48FC-C93784C03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E659D32-97AE-F360-A604-9343AD9C3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2302D4-671C-0971-FFEB-1A119568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E7059-5A2B-41C1-BC44-CB109D0547C4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154555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76D329A-FD89-022C-77EA-8444F75EB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C8A51B-C6A9-2475-4E39-420607D2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A3AC0CA-5A0D-8615-D303-BAF0221E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01A29-49AE-4847-9A6E-4115D6FE052D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200533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E22C53-C7C5-976C-EEA9-DC293D228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81C38B7-8CC7-5996-81FB-B80FF63AC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F6C98AA-86A2-A305-98C1-A700DCB5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1CF8A-FEC2-499A-982C-F975CBA95855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212686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6FF318-AF6F-DF91-6B28-273DEAAFE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16FD82A-E21C-D1D3-10F6-9D687F4AB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D4A66A4-AC47-A63A-A7E4-819235798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AC31D-7611-4979-97D0-715E71D98C0C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3590714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7E6120-1BDE-3FCC-E3AE-D3B7F9FA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A51F4D2-DA88-D782-DC7A-B664E5017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E1F0A8-6C3D-8551-65DC-8543FCE2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83CC-5181-434C-90B6-0E8FF4FC0C63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960625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C0B8F2-E09D-E07E-387B-89238ED4B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2717FE-258E-AA7C-DBAB-0D8078659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CAD83E-C9E0-6CB9-03C6-0ECAF3A1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D2AA-58D8-4C3F-980B-7D74ABA13068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  <p:extLst>
      <p:ext uri="{BB962C8B-B14F-4D97-AF65-F5344CB8AC3E}">
        <p14:creationId xmlns:p14="http://schemas.microsoft.com/office/powerpoint/2010/main" val="278845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077FD12-175B-50C2-BC84-6A59AD645B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3605EB9-0207-4D63-6F1C-3AADCC910D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F5C4B-C307-47C3-BC6D-6B19B2D08E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AE78E-ACB5-420E-25F3-7869634C4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436CB-B6AF-B959-984A-62F839B8A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E3EB144-276B-44DE-911A-1B1BBA3EF04E}" type="slidenum">
              <a:rPr lang="pt-PT" altLang="sr-Latn-RS"/>
              <a:pPr>
                <a:defRPr/>
              </a:pPr>
              <a:t>‹#›</a:t>
            </a:fld>
            <a:endParaRPr lang="pt-PT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ds.yahoo.com/S=96062857/K=belt/v=2/SID=w/TID=I999_73/l=II/R=1/SS=i/OID=72c6b33a3c0b99d8/SIG=1mqh8cvuu/EXP=1130962749/*-http:/images.search.yahoo.com/search/images/view?back=http://images.search.yahoo.com/search/images?_adv_prop=images&amp;imgsz=all&amp;imgc=&amp;vf=all&amp;va=belt&amp;fr=slv1-&amp;ei=UTF-8&amp;h=364&amp;w=500&amp;imgcurl=www.magnet-eze.com.au/images/All_Products_Gallery_500/images/Leather_Belt_Mens.jpg&amp;imgurl=www.magnet-eze.com.au/images/All_Products_Gallery_500/images/Leather_Belt_Mens.jpg&amp;size=71.3kB&amp;name=Leather_Belt_Mens.jpg&amp;rcurl=http://www.magnet-eze.com.au/images/All_Products_Gallery_500/pages/Leather_Belt_Mens.htm&amp;rurl=http://www.magnet-eze.com.au/images/All_Products_Gallery_500/pages/Leather_Belt_Mens.htm&amp;p=belt&amp;type=jpeg&amp;no=1&amp;tt=495,964&amp;ei=UTF-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ds.yahoo.com/S=96062857/K=psycho/v=2/SID=w/TID=I999_73/l=II/R=26/SS=i/OID=1ea34c79e2a63a96/SIG=1hh69r5lo/EXP=1131033274/*-http:/images.search.yahoo.com/search/images/view?back=http://images.search.yahoo.com/search/images?_adv_prop=images&amp;imgsz=all&amp;vf=all&amp;va=psycho&amp;ei=UTF-8&amp;fr=slv1-&amp;b=21&amp;h=243&amp;w=284&amp;imgcurl=www.kprf.ru/clipart/misc/psycho.jpg&amp;imgurl=www.kprf.ru/clipart/misc/psycho.jpg&amp;size=12.6kB&amp;name=psycho.jpg&amp;rcurl=http://44141.rapidforum.com/topic=100181254283&amp;startid=2&amp;rurl=http://44141.rapidforum.com/topic=100181254283&amp;startid=2&amp;p=psycho&amp;type=jpeg&amp;no=26&amp;tt=102,881&amp;ei=UTF-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rds.yahoo.com/S=96062857/K=psycho/v=2/SID=w/TID=I999_73/l=II/R=25/SS=i/OID=17c305ebe5d89f84/SIG=1ndqdh7s8/EXP=1131033274/*-http:/images.search.yahoo.com/search/images/view?back=http://images.search.yahoo.com/search/images?_adv_prop=images&amp;imgsz=all&amp;vf=all&amp;va=psycho&amp;ei=UTF-8&amp;fr=slv1-&amp;b=21&amp;h=409&amp;w=545&amp;imgcurl=www.scoog.com/Images/Portfolio/Photographs/Psycho-07-03/images/Psycho_07-03_19.jpg&amp;imgurl=www.scoog.com/Images/Portfolio/Photographs/Psycho-07-03/images/Psycho_07-03_19.jpg&amp;size=107.4kB&amp;name=Psycho_07-03_19.jpg&amp;rcurl=http://www.scoog.com/Images/Portfolio/Photographs/Psycho-07-03/pages/Psycho_07-03_19.htm&amp;rurl=http://www.scoog.com/Images/Portfolio/Photographs/Psycho-07-03/pages/Psycho_07-03_19.htm&amp;p=psycho&amp;type=jpeg&amp;no=25&amp;tt=102,881&amp;ei=UTF-8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ubtitle 2">
            <a:extLst>
              <a:ext uri="{FF2B5EF4-FFF2-40B4-BE49-F238E27FC236}">
                <a16:creationId xmlns:a16="http://schemas.microsoft.com/office/drawing/2014/main" id="{14F5807C-9E7F-4A0E-42EA-B6FD999D0D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6400800" cy="3276600"/>
          </a:xfrm>
        </p:spPr>
        <p:txBody>
          <a:bodyPr/>
          <a:lstStyle/>
          <a:p>
            <a:pPr eaLnBrk="1" hangingPunct="1"/>
            <a:r>
              <a:rPr lang="en-US" altLang="sr-Latn-RS" dirty="0">
                <a:solidFill>
                  <a:schemeClr val="tx1"/>
                </a:solidFill>
                <a:cs typeface="Times New Roman" panose="02020603050405020304" pitchFamily="18" charset="0"/>
              </a:rPr>
              <a:t>UNIVERSITY OF KRAGUJEVAC, FACULTY OF MEDICAL SCIENCES</a:t>
            </a:r>
          </a:p>
          <a:p>
            <a:pPr eaLnBrk="1" hangingPunct="1"/>
            <a:r>
              <a:rPr lang="sr-Latn-RS" sz="4800" dirty="0">
                <a:solidFill>
                  <a:schemeClr val="tx1"/>
                </a:solidFill>
              </a:rPr>
              <a:t>P</a:t>
            </a:r>
            <a:r>
              <a:rPr lang="en-US" sz="4800" dirty="0" err="1">
                <a:solidFill>
                  <a:schemeClr val="tx1"/>
                </a:solidFill>
              </a:rPr>
              <a:t>sychic</a:t>
            </a:r>
            <a:r>
              <a:rPr lang="en-US" sz="4800" dirty="0">
                <a:solidFill>
                  <a:schemeClr val="tx1"/>
                </a:solidFill>
              </a:rPr>
              <a:t> functions</a:t>
            </a:r>
            <a:endParaRPr lang="en-US" altLang="sr-Latn-RS" sz="48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en-US" altLang="sr-Latn-RS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sr-Latn-RS" dirty="0" err="1">
                <a:solidFill>
                  <a:schemeClr val="tx1"/>
                </a:solidFill>
                <a:cs typeface="Times New Roman" panose="02020603050405020304" pitchFamily="18" charset="0"/>
              </a:rPr>
              <a:t>Goran</a:t>
            </a:r>
            <a:r>
              <a:rPr lang="en-US" altLang="sr-Latn-RS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sr-Latn-RS" dirty="0" err="1">
                <a:solidFill>
                  <a:schemeClr val="tx1"/>
                </a:solidFill>
                <a:cs typeface="Times New Roman" panose="02020603050405020304" pitchFamily="18" charset="0"/>
              </a:rPr>
              <a:t>Mihajlović</a:t>
            </a:r>
            <a:r>
              <a:rPr lang="en-US" altLang="sr-Latn-RS" dirty="0">
                <a:solidFill>
                  <a:schemeClr val="tx1"/>
                </a:solidFill>
                <a:cs typeface="Times New Roman" panose="02020603050405020304" pitchFamily="18" charset="0"/>
              </a:rPr>
              <a:t>, MD, PhD</a:t>
            </a:r>
          </a:p>
        </p:txBody>
      </p:sp>
      <p:pic>
        <p:nvPicPr>
          <p:cNvPr id="3076" name="Picture 9">
            <a:extLst>
              <a:ext uri="{FF2B5EF4-FFF2-40B4-BE49-F238E27FC236}">
                <a16:creationId xmlns:a16="http://schemas.microsoft.com/office/drawing/2014/main" id="{FB3C6A6D-8016-5867-9371-BD1236C54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8600"/>
            <a:ext cx="1690688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5049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DEC22FB0-F262-D08C-D0DA-EA1CC603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Attention disorders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299976E-A368-B05F-E673-2C27C2398E8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539750" y="4868863"/>
            <a:ext cx="4752975" cy="106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pt-PT" altLang="sr-Latn-RS" sz="2000" dirty="0"/>
          </a:p>
          <a:p>
            <a:pPr eaLnBrk="1" hangingPunct="1">
              <a:lnSpc>
                <a:spcPct val="90000"/>
              </a:lnSpc>
            </a:pPr>
            <a:r>
              <a:rPr sz="2400" dirty="0"/>
              <a:t>Examination - Burdon's or </a:t>
            </a:r>
            <a:r>
              <a:rPr sz="2400" dirty="0" err="1"/>
              <a:t>Pieron</a:t>
            </a:r>
            <a:r>
              <a:rPr sz="2400" dirty="0"/>
              <a:t>-Toulouse's test</a:t>
            </a:r>
            <a:endParaRPr dirty="0"/>
          </a:p>
        </p:txBody>
      </p:sp>
      <p:graphicFrame>
        <p:nvGraphicFramePr>
          <p:cNvPr id="47182" name="Group 78">
            <a:extLst>
              <a:ext uri="{FF2B5EF4-FFF2-40B4-BE49-F238E27FC236}">
                <a16:creationId xmlns:a16="http://schemas.microsoft.com/office/drawing/2014/main" id="{A988E682-635F-01AC-345C-50C080B75D69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1188" y="1600200"/>
          <a:ext cx="8075612" cy="2601913"/>
        </p:xfrm>
        <a:graphic>
          <a:graphicData uri="http://schemas.openxmlformats.org/drawingml/2006/table">
            <a:tbl>
              <a:tblPr/>
              <a:tblGrid>
                <a:gridCol w="1657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9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3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0163">
                <a:tc gridSpan="2">
                  <a:txBody>
                    <a:bodyPr/>
                    <a:lstStyle/>
                    <a:p>
                      <a:r>
                        <a:rPr dirty="0"/>
                        <a:t>Attention disorders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t>Types of scatterbrainedness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759">
                <a:tc>
                  <a:txBody>
                    <a:bodyPr/>
                    <a:lstStyle/>
                    <a:p>
                      <a:r>
                        <a:t>TENACITY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VIGILANCE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PHYSIOLOGICAL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PATHOLOGICAL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046">
                <a:tc>
                  <a:txBody>
                    <a:bodyPr/>
                    <a:lstStyle/>
                    <a:p>
                      <a:r>
                        <a:t>⁭⁭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↓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"Scattered scientist"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Depression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945">
                <a:tc>
                  <a:txBody>
                    <a:bodyPr/>
                    <a:lstStyle/>
                    <a:p>
                      <a:r>
                        <a:t>↓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⁭⁭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"Scattered student"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Mania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341" name="Rectangle 4">
            <a:extLst>
              <a:ext uri="{FF2B5EF4-FFF2-40B4-BE49-F238E27FC236}">
                <a16:creationId xmlns:a16="http://schemas.microsoft.com/office/drawing/2014/main" id="{59C299E1-B5E9-D607-936E-601111A0E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857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13342" name="Rectangle 15">
            <a:extLst>
              <a:ext uri="{FF2B5EF4-FFF2-40B4-BE49-F238E27FC236}">
                <a16:creationId xmlns:a16="http://schemas.microsoft.com/office/drawing/2014/main" id="{58589619-16CF-60B9-5F77-86B004296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5" y="563086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sr-Latn-RS" sz="180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pt-PT" altLang="sr-Latn-RS" sz="1800">
              <a:latin typeface="Arial" panose="020B0604020202020204" pitchFamily="34" charset="0"/>
            </a:endParaRPr>
          </a:p>
        </p:txBody>
      </p:sp>
      <p:pic>
        <p:nvPicPr>
          <p:cNvPr id="13343" name="Picture 6" descr="imagen2">
            <a:extLst>
              <a:ext uri="{FF2B5EF4-FFF2-40B4-BE49-F238E27FC236}">
                <a16:creationId xmlns:a16="http://schemas.microsoft.com/office/drawing/2014/main" id="{F7F5C9C9-92B0-606F-8502-56FBA61AB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437063"/>
            <a:ext cx="2592388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5025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D580175-6569-DD46-14FE-709912AB8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PERCEPTION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327349A-EB17-5EB7-3894-57DFA60D5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773238"/>
            <a:ext cx="8280400" cy="429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dirty="0"/>
              <a:t>Perception - a mental function through which recognition of information, its utility value, and its entirety are achieved</a:t>
            </a:r>
            <a:r>
              <a:rPr lang="sr-Latn-RS" sz="2400" dirty="0"/>
              <a:t>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sz="2400" dirty="0"/>
          </a:p>
          <a:p>
            <a:pPr eaLnBrk="1" hangingPunct="1">
              <a:lnSpc>
                <a:spcPct val="80000"/>
              </a:lnSpc>
            </a:pPr>
            <a:endParaRPr lang="pt-PT" altLang="sr-Latn-RS" sz="2400" dirty="0"/>
          </a:p>
          <a:p>
            <a:pPr eaLnBrk="1" hangingPunct="1">
              <a:lnSpc>
                <a:spcPct val="80000"/>
              </a:lnSpc>
            </a:pPr>
            <a:r>
              <a:rPr sz="2400" dirty="0"/>
              <a:t>SENSORY COGNITION - objects and phenomena of objective reality are reflected through the senses</a:t>
            </a:r>
            <a:r>
              <a:rPr lang="sr-Latn-RS" sz="2400" dirty="0"/>
              <a:t>.</a:t>
            </a:r>
            <a:endParaRPr sz="2400" dirty="0"/>
          </a:p>
          <a:p>
            <a:pPr eaLnBrk="1" hangingPunct="1">
              <a:lnSpc>
                <a:spcPct val="80000"/>
              </a:lnSpc>
            </a:pPr>
            <a:endParaRPr lang="pt-PT" altLang="sr-Latn-RS" sz="2400" dirty="0"/>
          </a:p>
          <a:p>
            <a:pPr eaLnBrk="1" hangingPunct="1">
              <a:lnSpc>
                <a:spcPct val="80000"/>
              </a:lnSpc>
            </a:pPr>
            <a:r>
              <a:rPr sz="2400" dirty="0"/>
              <a:t>In psycho-sensory centers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brain cortex - integration of SENSATIONS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(subjective reflections of reality)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with PSYCHIC EXPERIENCE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(</a:t>
            </a:r>
            <a:r>
              <a:rPr lang="en-US" sz="2400" dirty="0" err="1"/>
              <a:t>Engrams</a:t>
            </a:r>
            <a:r>
              <a:rPr sz="2400" dirty="0"/>
              <a:t>) - PERCEPTION.</a:t>
            </a:r>
          </a:p>
          <a:p>
            <a:pPr eaLnBrk="1" hangingPunct="1">
              <a:lnSpc>
                <a:spcPct val="80000"/>
              </a:lnSpc>
            </a:pPr>
            <a:endParaRPr lang="pt-PT" altLang="sr-Latn-RS" sz="2400" dirty="0"/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</p:txBody>
      </p:sp>
      <p:pic>
        <p:nvPicPr>
          <p:cNvPr id="14340" name="Picture 5" descr="agnosia">
            <a:extLst>
              <a:ext uri="{FF2B5EF4-FFF2-40B4-BE49-F238E27FC236}">
                <a16:creationId xmlns:a16="http://schemas.microsoft.com/office/drawing/2014/main" id="{A31182D1-E73E-A0A4-2ECB-97BA405C3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149725"/>
            <a:ext cx="223202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3628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7E5B801-F1B4-139E-EE35-5050242C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Disorders of perception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D615688-D915-72E4-CD75-60D26B8EE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5163" cy="4495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2400" dirty="0"/>
              <a:t>AGNOSIAS </a:t>
            </a:r>
            <a:r>
              <a:rPr lang="en-US" sz="2400" dirty="0"/>
              <a:t>(visual, auditory, tactile, simultaneous, </a:t>
            </a:r>
            <a:r>
              <a:rPr lang="en-US" sz="2400" dirty="0" err="1"/>
              <a:t>anosognosias</a:t>
            </a:r>
            <a:r>
              <a:rPr lang="en-US" sz="2400" dirty="0"/>
              <a:t>, </a:t>
            </a:r>
            <a:r>
              <a:rPr lang="en-US" sz="2400" dirty="0" err="1"/>
              <a:t>autotopagnosias</a:t>
            </a:r>
            <a:r>
              <a:rPr lang="en-US" sz="2400" dirty="0"/>
              <a:t>)</a:t>
            </a:r>
            <a:endParaRPr sz="24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pt-PT" altLang="sr-Latn-RS" sz="24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2400" dirty="0"/>
              <a:t>ILLUSIONS </a:t>
            </a:r>
            <a:r>
              <a:rPr lang="en-US" sz="2400" dirty="0"/>
              <a:t>(due to inattention, effects of emotions or habits, </a:t>
            </a:r>
            <a:r>
              <a:rPr lang="en-US" sz="2400" dirty="0" err="1"/>
              <a:t>pareidolias</a:t>
            </a:r>
            <a:r>
              <a:rPr lang="en-US" sz="2400" dirty="0"/>
              <a:t>)</a:t>
            </a:r>
            <a:endParaRPr lang="sr-Latn-RS" sz="24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sz="2400" dirty="0"/>
          </a:p>
          <a:p>
            <a:pPr>
              <a:buNone/>
            </a:pPr>
            <a:r>
              <a:rPr lang="sr-Latn-RS" sz="2400" dirty="0"/>
              <a:t>3.  </a:t>
            </a:r>
            <a:r>
              <a:rPr sz="2400" dirty="0"/>
              <a:t>HALLUCINATIONS </a:t>
            </a:r>
            <a:r>
              <a:rPr lang="en-US" sz="2400" dirty="0"/>
              <a:t>(auditory, visual, </a:t>
            </a:r>
            <a:r>
              <a:rPr lang="en-US" sz="2400" dirty="0" err="1"/>
              <a:t>extracampine</a:t>
            </a:r>
            <a:r>
              <a:rPr lang="en-US" sz="2400" dirty="0"/>
              <a:t>, tactile, </a:t>
            </a:r>
            <a:r>
              <a:rPr lang="en-US" sz="2400" dirty="0" err="1"/>
              <a:t>cenesthetic</a:t>
            </a:r>
            <a:r>
              <a:rPr lang="en-US" sz="2400" dirty="0"/>
              <a:t>, gustatory, olfactory)</a:t>
            </a:r>
          </a:p>
          <a:p>
            <a:pPr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sz="2400" dirty="0"/>
          </a:p>
        </p:txBody>
      </p:sp>
      <p:pic>
        <p:nvPicPr>
          <p:cNvPr id="15364" name="Picture 5" descr="Go to fullsize image">
            <a:hlinkClick r:id="rId2"/>
            <a:extLst>
              <a:ext uri="{FF2B5EF4-FFF2-40B4-BE49-F238E27FC236}">
                <a16:creationId xmlns:a16="http://schemas.microsoft.com/office/drawing/2014/main" id="{EC8D4755-F0FE-6DB9-748E-41466655D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57563"/>
            <a:ext cx="1190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6">
            <a:extLst>
              <a:ext uri="{FF2B5EF4-FFF2-40B4-BE49-F238E27FC236}">
                <a16:creationId xmlns:a16="http://schemas.microsoft.com/office/drawing/2014/main" id="{58BCD677-C05D-A21C-14FE-829C8DC99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4868863"/>
            <a:ext cx="1223963" cy="865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15366" name="Line 7">
            <a:extLst>
              <a:ext uri="{FF2B5EF4-FFF2-40B4-BE49-F238E27FC236}">
                <a16:creationId xmlns:a16="http://schemas.microsoft.com/office/drawing/2014/main" id="{9F638529-492B-58B7-001C-25D4ACA2E0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663" y="37893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7" name="Line 8">
            <a:extLst>
              <a:ext uri="{FF2B5EF4-FFF2-40B4-BE49-F238E27FC236}">
                <a16:creationId xmlns:a16="http://schemas.microsoft.com/office/drawing/2014/main" id="{737AA6B4-E9F5-7356-B696-C93A7C4F50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6688" y="53006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8" name="Picture 14" descr="i_serpent">
            <a:extLst>
              <a:ext uri="{FF2B5EF4-FFF2-40B4-BE49-F238E27FC236}">
                <a16:creationId xmlns:a16="http://schemas.microsoft.com/office/drawing/2014/main" id="{9F2C7B69-6F40-08FA-52C2-01A6E73C2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44863"/>
            <a:ext cx="1181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6" descr="i_serpent">
            <a:extLst>
              <a:ext uri="{FF2B5EF4-FFF2-40B4-BE49-F238E27FC236}">
                <a16:creationId xmlns:a16="http://schemas.microsoft.com/office/drawing/2014/main" id="{CF143C9C-0E80-8F84-F059-E66AC269D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857750"/>
            <a:ext cx="1181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8" descr="Agnosia">
            <a:extLst>
              <a:ext uri="{FF2B5EF4-FFF2-40B4-BE49-F238E27FC236}">
                <a16:creationId xmlns:a16="http://schemas.microsoft.com/office/drawing/2014/main" id="{35603FFE-6047-90EE-91A3-1DEC7DCA9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1700213"/>
            <a:ext cx="1357312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2525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04C08FE4-FAE2-D599-C54E-7C7C537D1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dirty="0">
                <a:latin typeface="+mn-lt"/>
              </a:rPr>
              <a:t>Disorders of perception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7FF9053F-5AB9-0D82-1B62-23B8AB5A0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 dirty="0"/>
              <a:t>Hallucinatory phenomena </a:t>
            </a:r>
            <a:r>
              <a:rPr lang="en-US" sz="2400" dirty="0"/>
              <a:t>–</a:t>
            </a:r>
            <a:r>
              <a:rPr sz="2400" dirty="0"/>
              <a:t>hallucinatory content has characteristics of corporeality, judgment of reality - negative.</a:t>
            </a:r>
          </a:p>
          <a:p>
            <a:r>
              <a:rPr sz="2400" dirty="0"/>
              <a:t>Often precede true hallucinations.</a:t>
            </a:r>
          </a:p>
          <a:p>
            <a:r>
              <a:rPr sz="2400" dirty="0"/>
              <a:t>In the context of alcoholic psychoses - alcoholic </a:t>
            </a:r>
            <a:r>
              <a:rPr sz="2400" dirty="0" err="1"/>
              <a:t>hallucinosis</a:t>
            </a:r>
            <a:r>
              <a:rPr sz="2400" dirty="0"/>
              <a:t>.</a:t>
            </a:r>
          </a:p>
          <a:p>
            <a:r>
              <a:rPr sz="2400" dirty="0"/>
              <a:t>IMPORTANT: distinction between hallucinations, illusions, and </a:t>
            </a:r>
            <a:r>
              <a:rPr sz="2400" dirty="0" err="1"/>
              <a:t>pseudohallucinations</a:t>
            </a:r>
            <a:r>
              <a:rPr dirty="0"/>
              <a:t>.</a:t>
            </a:r>
          </a:p>
        </p:txBody>
      </p:sp>
    </p:spTree>
  </p:cSld>
  <p:clrMapOvr>
    <a:masterClrMapping/>
  </p:clrMapOvr>
  <p:transition advTm="7395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EC5760A-1BE8-F7B9-C1F1-9516339F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OPINION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A0819CE3-66DF-6D72-0470-A70CAAB04E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067175" y="1597025"/>
            <a:ext cx="4608513" cy="4495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3400" b="1" dirty="0"/>
              <a:t>Opinion</a:t>
            </a:r>
            <a:r>
              <a:rPr sz="3400" dirty="0"/>
              <a:t> - LOGICAL COGNITION</a:t>
            </a:r>
            <a:endParaRPr lang="sr-Cyrl-RS" sz="3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3400" dirty="0"/>
              <a:t>Serves to satisfy the bio-social and cognitive needs of humans</a:t>
            </a:r>
            <a:endParaRPr lang="sr-Cyrl-RS" sz="3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3400" dirty="0"/>
              <a:t>Expression - SPEECH.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pt-PT" sz="3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sz="3400" dirty="0"/>
              <a:t>CONCRETE and ABSTRACT (</a:t>
            </a:r>
            <a:r>
              <a:rPr lang="en-US" sz="3400" dirty="0"/>
              <a:t>use of cognitive operations </a:t>
            </a:r>
            <a:r>
              <a:rPr sz="3400" dirty="0"/>
              <a:t>- analysis, synthesis, </a:t>
            </a:r>
            <a:r>
              <a:rPr sz="3400" dirty="0" err="1"/>
              <a:t>compa</a:t>
            </a:r>
            <a:r>
              <a:rPr lang="sr-Latn-RS" sz="3400" dirty="0"/>
              <a:t>ration</a:t>
            </a:r>
            <a:r>
              <a:rPr sz="3400" dirty="0"/>
              <a:t>, abstraction, concretization, induction, deduction).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pt-PT" sz="3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sz="3400" dirty="0"/>
              <a:t>Creative thinking: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3400" dirty="0"/>
              <a:t>Triple form (explanation, prediction, invention - discovery)</a:t>
            </a:r>
            <a:endParaRPr lang="sr-Cyrl-RS" sz="3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3400" dirty="0"/>
              <a:t>Four phases ("play of ideas", incubation, illumination, verification).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000" dirty="0"/>
          </a:p>
        </p:txBody>
      </p:sp>
      <p:pic>
        <p:nvPicPr>
          <p:cNvPr id="17412" name="Picture 7" descr="thinker%20rodin">
            <a:extLst>
              <a:ext uri="{FF2B5EF4-FFF2-40B4-BE49-F238E27FC236}">
                <a16:creationId xmlns:a16="http://schemas.microsoft.com/office/drawing/2014/main" id="{9C43F1B0-D0E3-1935-1259-C55E35823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274320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4194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FA5805A-1CBD-32E1-8158-31BD2D290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Thought disorders</a:t>
            </a:r>
            <a:endParaRPr sz="4000" dirty="0">
              <a:latin typeface="+mn-lt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7730ED8-3A2B-3F29-69FC-CD5C43215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600200"/>
            <a:ext cx="4752975" cy="4495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pt-PT" altLang="sr-Latn-RS" sz="16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sz="2000" dirty="0"/>
              <a:t>Thought disorders by form </a:t>
            </a:r>
            <a:r>
              <a:rPr sz="2000" dirty="0"/>
              <a:t>: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Pathological verbosity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sr-Latn-RS" sz="2000" dirty="0"/>
              <a:t>A</a:t>
            </a:r>
            <a:r>
              <a:rPr lang="en-US" sz="2000" dirty="0" err="1"/>
              <a:t>ccelerated</a:t>
            </a:r>
            <a:r>
              <a:rPr lang="en-US" sz="2000" dirty="0"/>
              <a:t> and slowed thought processes</a:t>
            </a:r>
            <a:endParaRPr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 err="1"/>
              <a:t>Mutism</a:t>
            </a:r>
            <a:endParaRPr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sz="2000" dirty="0"/>
              <a:t>disorganized thinking</a:t>
            </a:r>
            <a:endParaRPr lang="sr-Latn-RS"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Incoherent thinking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Perseverations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 err="1"/>
              <a:t>Verbigerations</a:t>
            </a:r>
            <a:endParaRPr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Neologisms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pt-PT" altLang="sr-Latn-RS" sz="20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sz="2000" dirty="0"/>
              <a:t>Thought disorders by content</a:t>
            </a:r>
            <a:r>
              <a:rPr sz="2000" dirty="0"/>
              <a:t>: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sz="2000" dirty="0"/>
              <a:t>Overvalued ideas</a:t>
            </a:r>
            <a:endParaRPr lang="sr-Latn-RS"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sz="2000" dirty="0"/>
              <a:t>Obsessive thoughts</a:t>
            </a:r>
            <a:endParaRPr lang="sr-Latn-RS"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sr-Latn-RS" sz="2000" dirty="0"/>
              <a:t>D</a:t>
            </a:r>
            <a:r>
              <a:rPr lang="en-US" sz="2000" dirty="0"/>
              <a:t>elusions</a:t>
            </a:r>
            <a:endParaRPr lang="sr-Latn-RS" sz="2000" dirty="0"/>
          </a:p>
        </p:txBody>
      </p:sp>
      <p:pic>
        <p:nvPicPr>
          <p:cNvPr id="18436" name="Picture 7" descr="thinking">
            <a:extLst>
              <a:ext uri="{FF2B5EF4-FFF2-40B4-BE49-F238E27FC236}">
                <a16:creationId xmlns:a16="http://schemas.microsoft.com/office/drawing/2014/main" id="{C38AFDB9-1A6A-C00E-DE2A-19FDC820A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163" y="1989138"/>
            <a:ext cx="28876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439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91F6552-BCD7-8BF9-8B2E-D80400254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dirty="0"/>
              <a:t>D</a:t>
            </a:r>
            <a:r>
              <a:rPr lang="en-US" dirty="0"/>
              <a:t>elusions</a:t>
            </a:r>
            <a:endParaRPr dirty="0"/>
          </a:p>
        </p:txBody>
      </p:sp>
      <p:sp>
        <p:nvSpPr>
          <p:cNvPr id="19459" name="AutoShape 4">
            <a:extLst>
              <a:ext uri="{FF2B5EF4-FFF2-40B4-BE49-F238E27FC236}">
                <a16:creationId xmlns:a16="http://schemas.microsoft.com/office/drawing/2014/main" id="{10B03A43-829C-A5B9-992E-53F70763A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628775"/>
            <a:ext cx="2305050" cy="41052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sz="1800" b="1" dirty="0"/>
              <a:t>M</a:t>
            </a:r>
            <a:r>
              <a:rPr lang="en-US" sz="1800" b="1" dirty="0" err="1"/>
              <a:t>echanism</a:t>
            </a:r>
            <a:r>
              <a:rPr lang="en-US" sz="1800" b="1" dirty="0"/>
              <a:t> of onset</a:t>
            </a:r>
            <a:endParaRPr lang="pt-PT" altLang="sr-Latn-RS" sz="18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Intuitive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Interpretive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Imaginative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Hallucinatory</a:t>
            </a:r>
          </a:p>
        </p:txBody>
      </p:sp>
      <p:sp>
        <p:nvSpPr>
          <p:cNvPr id="19460" name="Rectangle 5">
            <a:extLst>
              <a:ext uri="{FF2B5EF4-FFF2-40B4-BE49-F238E27FC236}">
                <a16:creationId xmlns:a16="http://schemas.microsoft.com/office/drawing/2014/main" id="{B768EE9D-1485-472F-6A28-C4EF129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1628775"/>
            <a:ext cx="2159000" cy="16557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2000" b="1" dirty="0">
                <a:latin typeface="+mn-lt"/>
              </a:rPr>
              <a:t>STRUCTURE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sr-Latn-RS" sz="20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2000" dirty="0">
                <a:latin typeface="+mn-lt"/>
              </a:rPr>
              <a:t>Paranoid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2000" dirty="0">
                <a:latin typeface="+mn-lt"/>
              </a:rPr>
              <a:t>Paranoid</a:t>
            </a:r>
          </a:p>
        </p:txBody>
      </p:sp>
      <p:sp>
        <p:nvSpPr>
          <p:cNvPr id="19461" name="Rectangle 7">
            <a:extLst>
              <a:ext uri="{FF2B5EF4-FFF2-40B4-BE49-F238E27FC236}">
                <a16:creationId xmlns:a16="http://schemas.microsoft.com/office/drawing/2014/main" id="{B682637B-BFF6-28CB-0135-7C8F6B9B9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716338"/>
            <a:ext cx="2159000" cy="2520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b="1" dirty="0">
                <a:latin typeface="+mn-lt"/>
              </a:rPr>
              <a:t>CONTENT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sr-Latn-RS" sz="18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Persecution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Jealousy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 err="1">
                <a:latin typeface="+mn-lt"/>
              </a:rPr>
              <a:t>Erotomania</a:t>
            </a:r>
            <a:endParaRPr sz="18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Expansiveness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Depressiveness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>
                <a:latin typeface="+mn-lt"/>
              </a:rPr>
              <a:t>Religiosity</a:t>
            </a:r>
          </a:p>
        </p:txBody>
      </p:sp>
      <p:pic>
        <p:nvPicPr>
          <p:cNvPr id="19462" name="Picture 10" descr="Go to fullsize image">
            <a:hlinkClick r:id="rId2"/>
            <a:extLst>
              <a:ext uri="{FF2B5EF4-FFF2-40B4-BE49-F238E27FC236}">
                <a16:creationId xmlns:a16="http://schemas.microsoft.com/office/drawing/2014/main" id="{68F3402E-9B22-A350-0788-90F94631E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368550"/>
            <a:ext cx="18716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22" descr="Go to fullsize image">
            <a:hlinkClick r:id="rId4"/>
            <a:extLst>
              <a:ext uri="{FF2B5EF4-FFF2-40B4-BE49-F238E27FC236}">
                <a16:creationId xmlns:a16="http://schemas.microsoft.com/office/drawing/2014/main" id="{EE78FAF8-BA1F-5995-EB0E-6A9C7B2DA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20161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3691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263FEE5-C2AD-2DAE-B008-8E90852D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MEMORY</a:t>
            </a:r>
            <a:endParaRPr lang="pt-PT" altLang="sr-Latn-RS" sz="4000" dirty="0">
              <a:latin typeface="+mn-lt"/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1EC9538-39C6-2ABA-D689-66D618991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26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b="1" dirty="0"/>
              <a:t>Memory</a:t>
            </a:r>
            <a:r>
              <a:rPr sz="1800" dirty="0"/>
              <a:t> - the property of an individual to fixate certain information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(by creating </a:t>
            </a:r>
            <a:r>
              <a:rPr sz="1800" dirty="0" err="1"/>
              <a:t>engrams</a:t>
            </a:r>
            <a:r>
              <a:rPr sz="1800" dirty="0"/>
              <a:t> in the CNS), retain,</a:t>
            </a:r>
            <a:endParaRPr lang="sr-Cyrl-CS" altLang="sr-Latn-RS" sz="1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recognize, and, if necessary, reproduce.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PT" altLang="sr-Latn-RS" sz="1800" dirty="0"/>
          </a:p>
          <a:p>
            <a:pPr eaLnBrk="1" hangingPunct="1">
              <a:lnSpc>
                <a:spcPct val="80000"/>
              </a:lnSpc>
            </a:pPr>
            <a:r>
              <a:rPr sz="1800" dirty="0"/>
              <a:t>Phases of memory: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1800" dirty="0"/>
              <a:t>fixation (memorization),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1800" dirty="0"/>
              <a:t>retention (retention),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1800" dirty="0"/>
              <a:t>recognition (recognition), and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1800" dirty="0"/>
              <a:t>reproduction (recall)                 In the case of special forms of memory (learning)!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pt-PT" altLang="sr-Latn-RS" sz="1800" dirty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sz="1800" dirty="0"/>
              <a:t>-Ultra-short and short precede long-term memory.</a:t>
            </a:r>
          </a:p>
          <a:p>
            <a:pPr eaLnBrk="1" hangingPunct="1">
              <a:lnSpc>
                <a:spcPct val="80000"/>
              </a:lnSpc>
            </a:pPr>
            <a:endParaRPr lang="pt-PT" altLang="sr-Latn-RS" sz="1800" dirty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sz="1800" dirty="0"/>
              <a:t>-Long-term memory - activation</a:t>
            </a:r>
            <a:endParaRPr lang="pt-PT" altLang="sr-Latn-RS" sz="1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of post-synaptic structures that synthesize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nucleic acids (primarily RNA).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- Biochemical changes occur in the CNS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1800" dirty="0"/>
              <a:t>(</a:t>
            </a:r>
            <a:r>
              <a:rPr sz="1800" dirty="0" err="1"/>
              <a:t>engrams</a:t>
            </a:r>
            <a:r>
              <a:rPr sz="1800" dirty="0"/>
              <a:t>).</a:t>
            </a: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2EED6FC7-8620-7F49-0FDB-76D4C70CF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0072" y="4363586"/>
            <a:ext cx="36724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sz="1200" dirty="0">
                <a:latin typeface="+mn-lt"/>
              </a:rPr>
              <a:t>MECHANISM OF MEMORY IN THE FUNCTION OF TIME</a:t>
            </a:r>
            <a:endParaRPr lang="pt-PT" altLang="sr-Latn-RS" sz="1200" dirty="0"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pt-PT" altLang="sr-Latn-RS" sz="1800" dirty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6410" name="Group 90">
            <a:extLst>
              <a:ext uri="{FF2B5EF4-FFF2-40B4-BE49-F238E27FC236}">
                <a16:creationId xmlns:a16="http://schemas.microsoft.com/office/drawing/2014/main" id="{49E3710E-6FC7-4FA9-4CDE-F5EDB81B1A22}"/>
              </a:ext>
            </a:extLst>
          </p:cNvPr>
          <p:cNvGraphicFramePr>
            <a:graphicFrameLocks noGrp="1"/>
          </p:cNvGraphicFramePr>
          <p:nvPr/>
        </p:nvGraphicFramePr>
        <p:xfrm>
          <a:off x="5148064" y="4807976"/>
          <a:ext cx="3816423" cy="1834237"/>
        </p:xfrm>
        <a:graphic>
          <a:graphicData uri="http://schemas.openxmlformats.org/drawingml/2006/table">
            <a:tbl>
              <a:tblPr/>
              <a:tblGrid>
                <a:gridCol w="1715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3300">
                <a:tc>
                  <a:txBody>
                    <a:bodyPr/>
                    <a:lstStyle/>
                    <a:p>
                      <a:r>
                        <a:rPr sz="1400" dirty="0"/>
                        <a:t>PHASES OF MEMORY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/>
                        <a:t>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/>
                        <a:t>MECHANISM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477">
                <a:tc>
                  <a:txBody>
                    <a:bodyPr/>
                    <a:lstStyle/>
                    <a:p>
                      <a:r>
                        <a:rPr sz="1400" dirty="0"/>
                        <a:t>Ultra-brief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&lt; 1 min.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/>
                        <a:t>Bioelectric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300">
                <a:tc>
                  <a:txBody>
                    <a:bodyPr/>
                    <a:lstStyle/>
                    <a:p>
                      <a:r>
                        <a:rPr sz="1400" dirty="0"/>
                        <a:t>Brief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1 - 20 min.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Bioelectric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300">
                <a:tc>
                  <a:txBody>
                    <a:bodyPr/>
                    <a:lstStyle/>
                    <a:p>
                      <a:r>
                        <a:rPr sz="1400" dirty="0"/>
                        <a:t>Permanent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&gt; 20 min.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Biochemical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07" name="Line 83">
            <a:extLst>
              <a:ext uri="{FF2B5EF4-FFF2-40B4-BE49-F238E27FC236}">
                <a16:creationId xmlns:a16="http://schemas.microsoft.com/office/drawing/2014/main" id="{2982391D-CD07-A90C-5373-54FD445F5A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5856" y="3933056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08" name="Picture 86" descr="1memory">
            <a:extLst>
              <a:ext uri="{FF2B5EF4-FFF2-40B4-BE49-F238E27FC236}">
                <a16:creationId xmlns:a16="http://schemas.microsoft.com/office/drawing/2014/main" id="{07B05E0B-A06B-3D6C-1BB4-97F3C6495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2060848"/>
            <a:ext cx="2808287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2886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1226090A-C377-07B7-54A2-DED0B5F9F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LEARNING</a:t>
            </a:r>
            <a:endParaRPr lang="pt-PT" altLang="sr-Latn-RS" sz="4000" dirty="0">
              <a:latin typeface="+mn-lt"/>
              <a:ea typeface="宋体" panose="02010600030101010101" pitchFamily="2" charset="-122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348F011-8D63-B53E-B12C-22489F518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763" y="1887538"/>
            <a:ext cx="8507412" cy="4421187"/>
          </a:xfrm>
        </p:spPr>
        <p:txBody>
          <a:bodyPr/>
          <a:lstStyle/>
          <a:p>
            <a:r>
              <a:rPr lang="en-US" sz="2400" b="1" dirty="0"/>
              <a:t>Learning</a:t>
            </a:r>
            <a:r>
              <a:rPr lang="en-US" sz="2400" dirty="0"/>
              <a:t> - active memorization. Form of long-term memory. Repetition of certain contents - the goal is to memorize them.</a:t>
            </a:r>
          </a:p>
          <a:p>
            <a:pPr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Learning can occur: mechanically, through conditioning, or by </a:t>
            </a:r>
            <a:r>
              <a:rPr lang="sr-Latn-RS" sz="2400" dirty="0"/>
              <a:t>“</a:t>
            </a:r>
            <a:r>
              <a:rPr lang="en-US" sz="2400" dirty="0"/>
              <a:t>trial and error</a:t>
            </a:r>
            <a:r>
              <a:rPr lang="sr-Latn-RS" sz="2400" dirty="0"/>
              <a:t>”</a:t>
            </a:r>
            <a:r>
              <a:rPr lang="en-US" sz="2400" dirty="0"/>
              <a:t> model.</a:t>
            </a:r>
            <a:endParaRPr lang="pt-PT" altLang="sr-Latn-RS" sz="2400" dirty="0"/>
          </a:p>
        </p:txBody>
      </p:sp>
      <p:pic>
        <p:nvPicPr>
          <p:cNvPr id="21508" name="Picture 5" descr="LEARNING">
            <a:extLst>
              <a:ext uri="{FF2B5EF4-FFF2-40B4-BE49-F238E27FC236}">
                <a16:creationId xmlns:a16="http://schemas.microsoft.com/office/drawing/2014/main" id="{FB9D4381-238A-ACC7-9A78-0A3317A9D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5" y="3487738"/>
            <a:ext cx="2325688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322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BE8ABED-480B-76A2-2606-2FCC8969A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Memory disorders</a:t>
            </a:r>
            <a:endParaRPr lang="pt-PT" altLang="sr-Latn-RS" sz="4000" dirty="0">
              <a:latin typeface="+mn-lt"/>
            </a:endParaRP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41589133-4FFA-509A-A07A-04245FABBD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18623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pt-PT" sz="18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sz="2900" b="1" dirty="0"/>
              <a:t>Quantitative</a:t>
            </a:r>
            <a:r>
              <a:rPr sz="2900" dirty="0"/>
              <a:t>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>
                <a:solidFill>
                  <a:schemeClr val="accent2">
                    <a:lumMod val="75000"/>
                  </a:schemeClr>
                </a:solidFill>
              </a:rPr>
              <a:t>Amnesias</a:t>
            </a:r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Hypomnesias</a:t>
            </a:r>
            <a:endParaRPr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Hypermnesias</a:t>
            </a:r>
            <a:endParaRPr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pt-PT" sz="2900" dirty="0"/>
              <a:t>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 startAt="2"/>
              <a:defRPr/>
            </a:pPr>
            <a:r>
              <a:rPr sz="2900" b="1" dirty="0"/>
              <a:t>Qualitative: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 startAt="2"/>
              <a:defRPr/>
            </a:pPr>
            <a:endParaRPr lang="es-GT"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Alomnesias</a:t>
            </a:r>
            <a:endParaRPr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sz="2900" dirty="0"/>
              <a:t>("memory illusions")</a:t>
            </a:r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Pseudoreminiscences</a:t>
            </a:r>
            <a:endParaRPr lang="es-GT"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Pseudoamnesias</a:t>
            </a:r>
            <a:endParaRPr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sz="2900" dirty="0"/>
              <a:t>("memory hallucinations")</a:t>
            </a:r>
            <a:endParaRPr lang="pt-PT"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900" dirty="0" err="1"/>
              <a:t>Pseudologia</a:t>
            </a:r>
            <a:r>
              <a:rPr lang="en-US" sz="2900" dirty="0"/>
              <a:t> </a:t>
            </a:r>
            <a:r>
              <a:rPr lang="en-US" sz="2900" dirty="0" err="1"/>
              <a:t>fantastica</a:t>
            </a:r>
            <a:endParaRPr lang="sr-Latn-RS" sz="2900" dirty="0"/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Confabulations</a:t>
            </a:r>
          </a:p>
          <a:p>
            <a:pPr marL="762000" lvl="1" indent="-3048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Paramnesias</a:t>
            </a:r>
            <a:endParaRPr lang="pt-PT" sz="2900" dirty="0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CE6A5E14-E526-C67C-352F-49A07A248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3438238"/>
            <a:ext cx="44843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sz="1400" dirty="0">
                <a:latin typeface="+mn-lt"/>
              </a:rPr>
              <a:t>PATHOGNOMONICITY OF QUALITATIVE MEMORY CHANGES</a:t>
            </a:r>
            <a:endParaRPr lang="pt-PT" altLang="sr-Latn-RS" sz="1400" dirty="0"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pt-PT" altLang="sr-Latn-RS" sz="1800" dirty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8495" name="Group 127">
            <a:extLst>
              <a:ext uri="{FF2B5EF4-FFF2-40B4-BE49-F238E27FC236}">
                <a16:creationId xmlns:a16="http://schemas.microsoft.com/office/drawing/2014/main" id="{B807034A-E66C-5067-C093-EAA6F2A647B7}"/>
              </a:ext>
            </a:extLst>
          </p:cNvPr>
          <p:cNvGraphicFramePr>
            <a:graphicFrameLocks noGrp="1"/>
          </p:cNvGraphicFramePr>
          <p:nvPr/>
        </p:nvGraphicFramePr>
        <p:xfrm>
          <a:off x="3779912" y="3861048"/>
          <a:ext cx="5364089" cy="2621472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948">
                <a:tc>
                  <a:txBody>
                    <a:bodyPr/>
                    <a:lstStyle/>
                    <a:p>
                      <a:r>
                        <a:rPr sz="1400" dirty="0"/>
                        <a:t>Qualitative memory changes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Psychopathological </a:t>
                      </a:r>
                      <a:r>
                        <a:rPr sz="1400" dirty="0" err="1"/>
                        <a:t>phenomen</a:t>
                      </a:r>
                      <a:endParaRPr sz="14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Physiological </a:t>
                      </a:r>
                      <a:r>
                        <a:rPr sz="1400" dirty="0" err="1"/>
                        <a:t>phenomen</a:t>
                      </a:r>
                      <a:r>
                        <a:rPr lang="sr-Latn-RS" sz="1400" baseline="0" dirty="0"/>
                        <a:t> </a:t>
                      </a:r>
                      <a:endParaRPr sz="14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443">
                <a:tc>
                  <a:txBody>
                    <a:bodyPr/>
                    <a:lstStyle/>
                    <a:p>
                      <a:r>
                        <a:rPr sz="1600" dirty="0" err="1"/>
                        <a:t>Alomnesias</a:t>
                      </a:r>
                      <a:endParaRPr sz="16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443">
                <a:tc>
                  <a:txBody>
                    <a:bodyPr/>
                    <a:lstStyle/>
                    <a:p>
                      <a:r>
                        <a:rPr sz="1600" dirty="0" err="1"/>
                        <a:t>Pseudoreminiscences</a:t>
                      </a:r>
                      <a:endParaRPr sz="16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144">
                <a:tc>
                  <a:txBody>
                    <a:bodyPr/>
                    <a:lstStyle/>
                    <a:p>
                      <a:r>
                        <a:rPr sz="1600" dirty="0" err="1"/>
                        <a:t>Pseudoamnesias</a:t>
                      </a:r>
                      <a:endParaRPr sz="16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G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144">
                <a:tc>
                  <a:txBody>
                    <a:bodyPr/>
                    <a:lstStyle/>
                    <a:p>
                      <a:r>
                        <a:rPr sz="1600" dirty="0"/>
                        <a:t>Confabulations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G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144">
                <a:tc>
                  <a:txBody>
                    <a:bodyPr/>
                    <a:lstStyle/>
                    <a:p>
                      <a:r>
                        <a:rPr lang="en-US" sz="16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Pseudologia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fantastica</a:t>
                      </a:r>
                      <a:endParaRPr sz="1600" dirty="0"/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+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G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50" marR="91450" marT="45736" marB="457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8492" name="AutoShape 124">
            <a:extLst>
              <a:ext uri="{FF2B5EF4-FFF2-40B4-BE49-F238E27FC236}">
                <a16:creationId xmlns:a16="http://schemas.microsoft.com/office/drawing/2014/main" id="{EC9590B7-F32F-A901-7C5D-5EE312C56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238" y="1556792"/>
            <a:ext cx="5366146" cy="1512441"/>
          </a:xfrm>
          <a:prstGeom prst="leftArrow">
            <a:avLst>
              <a:gd name="adj1" fmla="val 44250"/>
              <a:gd name="adj2" fmla="val 11846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lvl="1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pt-PT" sz="1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sz="1600" dirty="0">
                <a:latin typeface="+mn-lt"/>
              </a:rPr>
              <a:t>retrograde, </a:t>
            </a:r>
            <a:r>
              <a:rPr sz="1600" dirty="0" err="1">
                <a:latin typeface="+mn-lt"/>
              </a:rPr>
              <a:t>anterograde</a:t>
            </a:r>
            <a:r>
              <a:rPr sz="1600" dirty="0">
                <a:latin typeface="+mn-lt"/>
              </a:rPr>
              <a:t>, </a:t>
            </a:r>
            <a:r>
              <a:rPr sz="1600" dirty="0" err="1">
                <a:latin typeface="+mn-lt"/>
              </a:rPr>
              <a:t>congrade</a:t>
            </a:r>
            <a:r>
              <a:rPr sz="1600" dirty="0">
                <a:latin typeface="+mn-lt"/>
              </a:rPr>
              <a:t>,</a:t>
            </a:r>
          </a:p>
          <a:p>
            <a:pPr lvl="1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sz="1600" dirty="0">
                <a:latin typeface="+mn-lt"/>
              </a:rPr>
              <a:t>retro-</a:t>
            </a:r>
            <a:r>
              <a:rPr sz="1600" dirty="0" err="1">
                <a:latin typeface="+mn-lt"/>
              </a:rPr>
              <a:t>anterograde</a:t>
            </a:r>
            <a:r>
              <a:rPr sz="1600" dirty="0">
                <a:latin typeface="+mn-lt"/>
              </a:rPr>
              <a:t>, psychogenic</a:t>
            </a:r>
          </a:p>
          <a:p>
            <a:pPr algn="ctr" eaLnBrk="1" hangingPunct="1">
              <a:defRPr/>
            </a:pPr>
            <a:endParaRPr lang="pt-PT" sz="1600" dirty="0"/>
          </a:p>
        </p:txBody>
      </p:sp>
    </p:spTree>
  </p:cSld>
  <p:clrMapOvr>
    <a:masterClrMapping/>
  </p:clrMapOvr>
  <p:transition advTm="2164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3464E8A9-55B3-ED3A-33CF-E81EC372FC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RS" dirty="0"/>
              <a:t>P</a:t>
            </a:r>
            <a:r>
              <a:rPr lang="en-US" dirty="0" err="1"/>
              <a:t>sychic</a:t>
            </a:r>
            <a:r>
              <a:rPr lang="en-US" dirty="0"/>
              <a:t> functions </a:t>
            </a:r>
            <a:r>
              <a:rPr dirty="0"/>
              <a:t>of the human body - Mental functions</a:t>
            </a:r>
          </a:p>
        </p:txBody>
      </p:sp>
      <p:pic>
        <p:nvPicPr>
          <p:cNvPr id="5123" name="Picture 19" descr="physiology_withpsychology_c">
            <a:extLst>
              <a:ext uri="{FF2B5EF4-FFF2-40B4-BE49-F238E27FC236}">
                <a16:creationId xmlns:a16="http://schemas.microsoft.com/office/drawing/2014/main" id="{69AED2DB-EC50-28CF-41EF-2078ACF23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0575"/>
            <a:ext cx="114935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Oval 20">
            <a:extLst>
              <a:ext uri="{FF2B5EF4-FFF2-40B4-BE49-F238E27FC236}">
                <a16:creationId xmlns:a16="http://schemas.microsoft.com/office/drawing/2014/main" id="{B6D20481-3C01-2F0C-B4FF-898DC1B9C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1557338"/>
            <a:ext cx="4824412" cy="4679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sz="2400" dirty="0"/>
              <a:t>C</a:t>
            </a:r>
            <a:r>
              <a:rPr lang="en-US" sz="2400" dirty="0" err="1"/>
              <a:t>onsciousness</a:t>
            </a:r>
            <a:endParaRPr sz="2400" dirty="0"/>
          </a:p>
        </p:txBody>
      </p:sp>
      <p:sp>
        <p:nvSpPr>
          <p:cNvPr id="5125" name="Oval 21">
            <a:extLst>
              <a:ext uri="{FF2B5EF4-FFF2-40B4-BE49-F238E27FC236}">
                <a16:creationId xmlns:a16="http://schemas.microsoft.com/office/drawing/2014/main" id="{AC353805-6467-9CB1-5AA0-F22B0D411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1844675"/>
            <a:ext cx="1008063" cy="1008063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/>
              <a:t>Attention</a:t>
            </a:r>
          </a:p>
        </p:txBody>
      </p:sp>
      <p:sp>
        <p:nvSpPr>
          <p:cNvPr id="5126" name="Oval 22">
            <a:extLst>
              <a:ext uri="{FF2B5EF4-FFF2-40B4-BE49-F238E27FC236}">
                <a16:creationId xmlns:a16="http://schemas.microsoft.com/office/drawing/2014/main" id="{E7AA768E-9B2D-66D2-2C7C-7D2A1F5B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8" y="4797425"/>
            <a:ext cx="1079500" cy="10810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/>
              <a:t>Memory</a:t>
            </a:r>
          </a:p>
        </p:txBody>
      </p:sp>
      <p:sp>
        <p:nvSpPr>
          <p:cNvPr id="5127" name="Oval 23">
            <a:extLst>
              <a:ext uri="{FF2B5EF4-FFF2-40B4-BE49-F238E27FC236}">
                <a16:creationId xmlns:a16="http://schemas.microsoft.com/office/drawing/2014/main" id="{E751568B-570C-2623-979D-0E1CADAF5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0" y="4076700"/>
            <a:ext cx="1079500" cy="10080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/>
              <a:t>Emotions</a:t>
            </a:r>
          </a:p>
        </p:txBody>
      </p:sp>
      <p:sp>
        <p:nvSpPr>
          <p:cNvPr id="5128" name="Oval 24">
            <a:extLst>
              <a:ext uri="{FF2B5EF4-FFF2-40B4-BE49-F238E27FC236}">
                <a16:creationId xmlns:a16="http://schemas.microsoft.com/office/drawing/2014/main" id="{70ECCA3F-0416-F4F4-A5BD-F2B29E04A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588" y="1916113"/>
            <a:ext cx="1008062" cy="1081087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dirty="0"/>
              <a:t>Instincts</a:t>
            </a:r>
            <a:endParaRPr sz="1800" dirty="0"/>
          </a:p>
        </p:txBody>
      </p:sp>
      <p:sp>
        <p:nvSpPr>
          <p:cNvPr id="5129" name="Oval 35">
            <a:extLst>
              <a:ext uri="{FF2B5EF4-FFF2-40B4-BE49-F238E27FC236}">
                <a16:creationId xmlns:a16="http://schemas.microsoft.com/office/drawing/2014/main" id="{51E67042-A08A-6507-0FD5-C99AAAA54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2636838"/>
            <a:ext cx="1008062" cy="10795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sz="1800" dirty="0">
                <a:solidFill>
                  <a:srgbClr val="202124"/>
                </a:solidFill>
                <a:latin typeface="+mn-lt"/>
                <a:cs typeface="Arial" pitchFamily="34" charset="0"/>
              </a:rPr>
              <a:t>P</a:t>
            </a:r>
            <a:r>
              <a:rPr lang="en-US" sz="1800" dirty="0" err="1">
                <a:solidFill>
                  <a:srgbClr val="202124"/>
                </a:solidFill>
                <a:latin typeface="+mn-lt"/>
                <a:cs typeface="Arial" pitchFamily="34" charset="0"/>
              </a:rPr>
              <a:t>erception</a:t>
            </a:r>
            <a:endParaRPr sz="1800" dirty="0">
              <a:latin typeface="+mn-lt"/>
            </a:endParaRPr>
          </a:p>
        </p:txBody>
      </p:sp>
      <p:sp>
        <p:nvSpPr>
          <p:cNvPr id="5130" name="Oval 36">
            <a:extLst>
              <a:ext uri="{FF2B5EF4-FFF2-40B4-BE49-F238E27FC236}">
                <a16:creationId xmlns:a16="http://schemas.microsoft.com/office/drawing/2014/main" id="{E7D65F1D-408D-C429-E573-7E5AF6239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2924175"/>
            <a:ext cx="935038" cy="936625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1800" dirty="0"/>
              <a:t>Will</a:t>
            </a:r>
            <a:endParaRPr sz="1800" dirty="0"/>
          </a:p>
        </p:txBody>
      </p:sp>
      <p:sp>
        <p:nvSpPr>
          <p:cNvPr id="5131" name="Oval 37">
            <a:extLst>
              <a:ext uri="{FF2B5EF4-FFF2-40B4-BE49-F238E27FC236}">
                <a16:creationId xmlns:a16="http://schemas.microsoft.com/office/drawing/2014/main" id="{4C4BAD5A-700A-B55C-D2DA-3D451096F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4941888"/>
            <a:ext cx="1223962" cy="1008062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/>
              <a:t>Intelligence</a:t>
            </a:r>
          </a:p>
        </p:txBody>
      </p:sp>
      <p:sp>
        <p:nvSpPr>
          <p:cNvPr id="5132" name="Oval 38">
            <a:extLst>
              <a:ext uri="{FF2B5EF4-FFF2-40B4-BE49-F238E27FC236}">
                <a16:creationId xmlns:a16="http://schemas.microsoft.com/office/drawing/2014/main" id="{DFE030EA-E9FF-165E-EE50-EE705F48A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3933825"/>
            <a:ext cx="1008063" cy="100806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sz="1800" dirty="0"/>
              <a:t>Opinion</a:t>
            </a:r>
          </a:p>
        </p:txBody>
      </p:sp>
      <p:pic>
        <p:nvPicPr>
          <p:cNvPr id="5134" name="Picture 43" descr="psychology1">
            <a:extLst>
              <a:ext uri="{FF2B5EF4-FFF2-40B4-BE49-F238E27FC236}">
                <a16:creationId xmlns:a16="http://schemas.microsoft.com/office/drawing/2014/main" id="{468F1D4A-D920-5F9D-1B26-B13194DE8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115887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45" descr="Psychology_BSc">
            <a:extLst>
              <a:ext uri="{FF2B5EF4-FFF2-40B4-BE49-F238E27FC236}">
                <a16:creationId xmlns:a16="http://schemas.microsoft.com/office/drawing/2014/main" id="{312F3BE7-C998-5B82-37AB-201281B9A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11738"/>
            <a:ext cx="11525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Line 49">
            <a:extLst>
              <a:ext uri="{FF2B5EF4-FFF2-40B4-BE49-F238E27FC236}">
                <a16:creationId xmlns:a16="http://schemas.microsoft.com/office/drawing/2014/main" id="{4E78C4B1-8A7F-1A62-96FB-20CB95EDB95A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6375" y="1628775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7" name="Line 50">
            <a:extLst>
              <a:ext uri="{FF2B5EF4-FFF2-40B4-BE49-F238E27FC236}">
                <a16:creationId xmlns:a16="http://schemas.microsoft.com/office/drawing/2014/main" id="{0F2375B6-C5A0-5136-4F0F-CB6D795DEC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6375" y="6308725"/>
            <a:ext cx="7343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195253"/>
            <a:ext cx="20840" cy="66693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95253"/>
            <a:ext cx="20840" cy="66693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63688" y="3068960"/>
            <a:ext cx="181652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PT" altLang="sr-Latn-RS" sz="8000" b="1" dirty="0">
                <a:latin typeface="Lucida Sans Unicode" panose="020B0602030504020204" pitchFamily="34" charset="0"/>
                <a:sym typeface="Symbol" panose="05050102010706020507" pitchFamily="18" charset="2"/>
              </a:rPr>
              <a:t>=</a:t>
            </a:r>
          </a:p>
        </p:txBody>
      </p:sp>
    </p:spTree>
  </p:cSld>
  <p:clrMapOvr>
    <a:masterClrMapping/>
  </p:clrMapOvr>
  <p:transition advTm="14388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467AD3E0-0681-BF85-1A58-EC5C783A6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INTELLIGENCE</a:t>
            </a:r>
            <a:endParaRPr lang="pt-PT" altLang="sr-Latn-RS" sz="4000" dirty="0">
              <a:latin typeface="+mn-lt"/>
            </a:endParaRP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5EF75ABA-E745-28A8-EDA2-29DB3B53F1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dirty="0"/>
              <a:t>- </a:t>
            </a:r>
            <a:r>
              <a:rPr sz="2600" dirty="0"/>
              <a:t>Ability to perceive relationships between things and phenomena.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600" dirty="0"/>
              <a:t>- Ability to solve new problems and adapt to new situations.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600" dirty="0" err="1"/>
              <a:t>Kattel</a:t>
            </a:r>
            <a:r>
              <a:rPr sz="2600" dirty="0"/>
              <a:t>: "Intelligence is the ability to learn, think, and adapt."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600" dirty="0"/>
              <a:t>Spearman: "Intelligence consists of one basic factor</a:t>
            </a:r>
            <a:r>
              <a:rPr lang="sr-Latn-RS" sz="2600" dirty="0"/>
              <a:t>-</a:t>
            </a:r>
            <a:r>
              <a:rPr sz="2600" dirty="0"/>
              <a:t> 'G,' and several specific factors, 'S'."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600" dirty="0" err="1"/>
              <a:t>Thurndike</a:t>
            </a:r>
            <a:r>
              <a:rPr lang="en-US" sz="2600" dirty="0"/>
              <a:t>: </a:t>
            </a:r>
            <a:r>
              <a:rPr sz="2600" dirty="0"/>
              <a:t>"Certain specificities constitute global intellectual ability."</a:t>
            </a:r>
            <a:endParaRPr lang="es-G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/>
              <a:t>Examiner's questions for intelligence assessment - individual.</a:t>
            </a:r>
            <a:endParaRPr lang="sr-Cyrl-RS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/>
              <a:t>Reference points - examinee's age, level of education and social status.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/>
              <a:t>Quantified by intelligence quotient: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2900" dirty="0"/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b="1" dirty="0"/>
              <a:t>IQ = MENTAL AGE/CHRONOLOGICAL</a:t>
            </a:r>
            <a:r>
              <a:rPr lang="sr-Latn-RS" sz="2900" b="1" dirty="0"/>
              <a:t> </a:t>
            </a:r>
            <a:r>
              <a:rPr sz="2900" b="1" dirty="0"/>
              <a:t> AGE x 100</a:t>
            </a:r>
            <a:endParaRPr lang="pt-PT" sz="29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advTm="6427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E15634F8-5267-0DA0-A33D-671578C16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INTELLECTUAL DEFICITS: MENTAL RETARDATION AND DEMENTIA</a:t>
            </a:r>
            <a:endParaRPr lang="pt-PT" altLang="sr-Latn-RS" sz="4000" dirty="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CA2E85B3-01A4-7E52-9EDD-7B33D24B1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3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sz="2400" dirty="0"/>
              <a:t>French psychiatrist </a:t>
            </a:r>
            <a:r>
              <a:rPr sz="2400" dirty="0" err="1"/>
              <a:t>Esquirol</a:t>
            </a:r>
            <a:r>
              <a:rPr sz="2400" dirty="0"/>
              <a:t>:</a:t>
            </a:r>
            <a:endParaRPr lang="sr-Cyrl-CS" altLang="sr-Latn-R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"</a:t>
            </a:r>
            <a:r>
              <a:rPr sz="2400" i="1" dirty="0"/>
              <a:t>A demented person is deprived of the good they once had - they are a rich person who has become poor, while a person with </a:t>
            </a:r>
            <a:r>
              <a:rPr sz="2400" i="1" dirty="0" err="1"/>
              <a:t>oligophrenia</a:t>
            </a:r>
            <a:r>
              <a:rPr sz="2400" i="1" dirty="0"/>
              <a:t> has always lived in poverty - they have never been rich</a:t>
            </a:r>
            <a:r>
              <a:rPr sz="2400" dirty="0"/>
              <a:t>."</a:t>
            </a:r>
            <a:endParaRPr lang="sr-Latn-R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RS" altLang="sr-Latn-RS" sz="2400" i="1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PT" altLang="sr-Latn-RS" sz="2400" i="1" dirty="0"/>
          </a:p>
        </p:txBody>
      </p:sp>
      <p:graphicFrame>
        <p:nvGraphicFramePr>
          <p:cNvPr id="60561" name="Group 145">
            <a:extLst>
              <a:ext uri="{FF2B5EF4-FFF2-40B4-BE49-F238E27FC236}">
                <a16:creationId xmlns:a16="http://schemas.microsoft.com/office/drawing/2014/main" id="{63CBDA99-F10B-E177-077A-DD08E805D33F}"/>
              </a:ext>
            </a:extLst>
          </p:cNvPr>
          <p:cNvGraphicFramePr>
            <a:graphicFrameLocks noGrp="1"/>
          </p:cNvGraphicFramePr>
          <p:nvPr/>
        </p:nvGraphicFramePr>
        <p:xfrm>
          <a:off x="2484438" y="3429000"/>
          <a:ext cx="3959770" cy="3024337"/>
        </p:xfrm>
        <a:graphic>
          <a:graphicData uri="http://schemas.openxmlformats.org/drawingml/2006/table">
            <a:tbl>
              <a:tblPr/>
              <a:tblGrid>
                <a:gridCol w="1980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0437">
                <a:tc>
                  <a:txBody>
                    <a:bodyPr/>
                    <a:lstStyle/>
                    <a:p>
                      <a:r>
                        <a:rPr b="1" dirty="0"/>
                        <a:t>Degree of mental retardation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b="1" dirty="0"/>
                        <a:t>Intelligence quotient (IQ)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975">
                <a:tc>
                  <a:txBody>
                    <a:bodyPr/>
                    <a:lstStyle/>
                    <a:p>
                      <a:r>
                        <a:rPr dirty="0"/>
                        <a:t>Mild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from 50 to 69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975">
                <a:tc>
                  <a:txBody>
                    <a:bodyPr/>
                    <a:lstStyle/>
                    <a:p>
                      <a:r>
                        <a:t>Moderate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from 35 to 49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975">
                <a:tc>
                  <a:txBody>
                    <a:bodyPr/>
                    <a:lstStyle/>
                    <a:p>
                      <a:r>
                        <a:t>Severe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from 20 to 34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975">
                <a:tc>
                  <a:txBody>
                    <a:bodyPr/>
                    <a:lstStyle/>
                    <a:p>
                      <a:r>
                        <a:rPr dirty="0"/>
                        <a:t>Profound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below 20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4079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dirty="0"/>
              <a:t>ASSESSMENT OF INTELLECTUAL DEFICIT:</a:t>
            </a:r>
            <a:endParaRPr lang="sr-Latn-RS" sz="2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24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/>
              <a:t>1. Speech analysis</a:t>
            </a:r>
            <a:endParaRPr lang="en-US" altLang="sr-Latn-RS" sz="24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/>
              <a:t>2. "Mini-Mental State Examination“</a:t>
            </a:r>
            <a:r>
              <a:rPr lang="sr-Latn-RS" sz="2400" dirty="0"/>
              <a:t>- (MMSE)</a:t>
            </a:r>
            <a:r>
              <a:rPr lang="en-US" sz="2400" dirty="0"/>
              <a:t>, assesses knowledge, numerical dexterity, abstract thinking ability...</a:t>
            </a:r>
            <a:endParaRPr lang="en-US" altLang="sr-Latn-RS" sz="240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4EECB3B-50F8-D76C-490F-B605081BADD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t>Spectrum of dementia</a:t>
            </a:r>
            <a:endParaRPr lang="hr-HR" altLang="en-US">
              <a:latin typeface="Viner Hand ITC" panose="03070502030502020203" pitchFamily="66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E293BAF-A39E-3462-FC1A-ECFF6FC79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5" y="1538288"/>
            <a:ext cx="1619250" cy="369332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Normal</a:t>
            </a:r>
            <a:endParaRPr lang="hr-HR" altLang="en-US" sz="1400" b="1" dirty="0">
              <a:solidFill>
                <a:schemeClr val="bg1"/>
              </a:solidFill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E6E9E4A-97F9-AE86-4286-C91BA80AC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6602026"/>
            <a:ext cx="383222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sz="1000" dirty="0"/>
              <a:t>http://alzheimers.org.uk. Accessed February 2009.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04341FAA-F5DB-9369-77CF-F930E1059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8" y="6188793"/>
            <a:ext cx="6848475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sz="1200" dirty="0"/>
              <a:t>AD: Alzheimer's disease; </a:t>
            </a:r>
            <a:r>
              <a:rPr sz="1200" dirty="0" err="1"/>
              <a:t>VaD</a:t>
            </a:r>
            <a:r>
              <a:rPr sz="1200" dirty="0"/>
              <a:t>: vascular dementia; MS: multiple sclerosis; PD: Parkinson's disease; FTD: frontotemporal dementia; DLB: dementia with Lewy bodies.</a:t>
            </a:r>
          </a:p>
        </p:txBody>
      </p:sp>
      <p:sp>
        <p:nvSpPr>
          <p:cNvPr id="9222" name="AutoShape 6">
            <a:extLst>
              <a:ext uri="{FF2B5EF4-FFF2-40B4-BE49-F238E27FC236}">
                <a16:creationId xmlns:a16="http://schemas.microsoft.com/office/drawing/2014/main" id="{E24FD150-F2DC-D14E-986C-46381483A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117" y="2339221"/>
            <a:ext cx="2487967" cy="374571"/>
          </a:xfrm>
          <a:prstGeom prst="bracketPair">
            <a:avLst>
              <a:gd name="adj" fmla="val 16667"/>
            </a:avLst>
          </a:prstGeom>
          <a:noFill/>
          <a:ln w="28575">
            <a:solidFill>
              <a:srgbClr val="6BA2C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sz="1600" dirty="0"/>
              <a:t>What is happening here?</a:t>
            </a:r>
          </a:p>
        </p:txBody>
      </p:sp>
      <p:cxnSp>
        <p:nvCxnSpPr>
          <p:cNvPr id="9223" name="AutoShape 7">
            <a:extLst>
              <a:ext uri="{FF2B5EF4-FFF2-40B4-BE49-F238E27FC236}">
                <a16:creationId xmlns:a16="http://schemas.microsoft.com/office/drawing/2014/main" id="{40102BC9-B88C-A3E0-44C0-710184AC55B1}"/>
              </a:ext>
            </a:extLst>
          </p:cNvPr>
          <p:cNvCxnSpPr>
            <a:cxnSpLocks noChangeShapeType="1"/>
            <a:stCxn id="9219" idx="2"/>
            <a:endCxn id="9222" idx="0"/>
          </p:cNvCxnSpPr>
          <p:nvPr/>
        </p:nvCxnSpPr>
        <p:spPr bwMode="auto">
          <a:xfrm>
            <a:off x="4330700" y="1907620"/>
            <a:ext cx="25401" cy="431601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4" name="Rectangle 8">
            <a:extLst>
              <a:ext uri="{FF2B5EF4-FFF2-40B4-BE49-F238E27FC236}">
                <a16:creationId xmlns:a16="http://schemas.microsoft.com/office/drawing/2014/main" id="{75F950C5-12D7-71B0-4BB0-0DF2C3224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5427663"/>
            <a:ext cx="1073150" cy="30777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Mild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5" name="Rectangle 9">
            <a:extLst>
              <a:ext uri="{FF2B5EF4-FFF2-40B4-BE49-F238E27FC236}">
                <a16:creationId xmlns:a16="http://schemas.microsoft.com/office/drawing/2014/main" id="{FEA69568-6EA2-0C00-DF2C-41DBCA28C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5427663"/>
            <a:ext cx="1073150" cy="30777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Moderate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17E4CD80-F4AB-45E8-9020-0306D4675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5" y="5427663"/>
            <a:ext cx="1903413" cy="307777"/>
          </a:xfrm>
          <a:prstGeom prst="rect">
            <a:avLst/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400" b="1" dirty="0">
                <a:solidFill>
                  <a:srgbClr val="000000"/>
                </a:solidFill>
              </a:rPr>
              <a:t>Advanced stage</a:t>
            </a:r>
            <a:endParaRPr lang="hr-HR" altLang="en-US" sz="1400" b="1" dirty="0">
              <a:solidFill>
                <a:srgbClr val="000000"/>
              </a:solidFill>
            </a:endParaRPr>
          </a:p>
        </p:txBody>
      </p:sp>
      <p:sp>
        <p:nvSpPr>
          <p:cNvPr id="9227" name="Rectangle 11">
            <a:extLst>
              <a:ext uri="{FF2B5EF4-FFF2-40B4-BE49-F238E27FC236}">
                <a16:creationId xmlns:a16="http://schemas.microsoft.com/office/drawing/2014/main" id="{8DDB8734-4BCC-64F2-4A79-325C303A0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6413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AD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~62%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28" name="AutoShape 12">
            <a:extLst>
              <a:ext uri="{FF2B5EF4-FFF2-40B4-BE49-F238E27FC236}">
                <a16:creationId xmlns:a16="http://schemas.microsoft.com/office/drawing/2014/main" id="{0DE028B9-7544-06E3-D95B-60E8B4329B7D}"/>
              </a:ext>
            </a:extLst>
          </p:cNvPr>
          <p:cNvCxnSpPr>
            <a:cxnSpLocks noChangeShapeType="1"/>
            <a:stCxn id="9222" idx="2"/>
            <a:endCxn id="9237" idx="0"/>
          </p:cNvCxnSpPr>
          <p:nvPr/>
        </p:nvCxnSpPr>
        <p:spPr bwMode="auto">
          <a:xfrm flipH="1">
            <a:off x="4330700" y="2713792"/>
            <a:ext cx="25401" cy="504071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9" name="Rectangle 13">
            <a:extLst>
              <a:ext uri="{FF2B5EF4-FFF2-40B4-BE49-F238E27FC236}">
                <a16:creationId xmlns:a16="http://schemas.microsoft.com/office/drawing/2014/main" id="{888D9079-C6CB-B1C2-9A72-7D6771BD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025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 err="1">
                <a:solidFill>
                  <a:schemeClr val="bg1"/>
                </a:solidFill>
              </a:rPr>
              <a:t>VaD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b="1" dirty="0">
                <a:solidFill>
                  <a:schemeClr val="bg1"/>
                </a:solidFill>
              </a:rPr>
              <a:t>~ </a:t>
            </a:r>
            <a:r>
              <a:rPr b="1" dirty="0">
                <a:solidFill>
                  <a:schemeClr val="bg1"/>
                </a:solidFill>
              </a:rPr>
              <a:t>17%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30" name="AutoShape 14">
            <a:extLst>
              <a:ext uri="{FF2B5EF4-FFF2-40B4-BE49-F238E27FC236}">
                <a16:creationId xmlns:a16="http://schemas.microsoft.com/office/drawing/2014/main" id="{AE4C6572-6EF8-6F79-CEF2-98B2010EC5E8}"/>
              </a:ext>
            </a:extLst>
          </p:cNvPr>
          <p:cNvCxnSpPr>
            <a:cxnSpLocks noChangeShapeType="1"/>
            <a:stCxn id="9237" idx="2"/>
            <a:endCxn id="9227" idx="0"/>
          </p:cNvCxnSpPr>
          <p:nvPr/>
        </p:nvCxnSpPr>
        <p:spPr bwMode="auto">
          <a:xfrm rot="5400000">
            <a:off x="3032126" y="2955926"/>
            <a:ext cx="660400" cy="1936749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AutoShape 15">
            <a:extLst>
              <a:ext uri="{FF2B5EF4-FFF2-40B4-BE49-F238E27FC236}">
                <a16:creationId xmlns:a16="http://schemas.microsoft.com/office/drawing/2014/main" id="{7E0CFC5F-1138-7190-982F-DD2C524F7DD7}"/>
              </a:ext>
            </a:extLst>
          </p:cNvPr>
          <p:cNvCxnSpPr>
            <a:cxnSpLocks noChangeShapeType="1"/>
            <a:stCxn id="9237" idx="2"/>
            <a:endCxn id="9229" idx="0"/>
          </p:cNvCxnSpPr>
          <p:nvPr/>
        </p:nvCxnSpPr>
        <p:spPr bwMode="auto">
          <a:xfrm rot="16200000" flipH="1">
            <a:off x="4974431" y="2950368"/>
            <a:ext cx="660400" cy="1947863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2" name="Rectangle 16">
            <a:extLst>
              <a:ext uri="{FF2B5EF4-FFF2-40B4-BE49-F238E27FC236}">
                <a16:creationId xmlns:a16="http://schemas.microsoft.com/office/drawing/2014/main" id="{2BE96D96-CC06-6F57-8359-5F5188C6D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163" y="4254500"/>
            <a:ext cx="1235075" cy="701731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Mixed</a:t>
            </a:r>
            <a:endParaRPr lang="en-CA" altLang="en-US" sz="16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10%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cxnSp>
        <p:nvCxnSpPr>
          <p:cNvPr id="9233" name="AutoShape 17">
            <a:extLst>
              <a:ext uri="{FF2B5EF4-FFF2-40B4-BE49-F238E27FC236}">
                <a16:creationId xmlns:a16="http://schemas.microsoft.com/office/drawing/2014/main" id="{394D20CC-D68F-4608-E94F-E0805BC474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30700" y="3594100"/>
            <a:ext cx="0" cy="660400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4" name="AutoShape 18">
            <a:extLst>
              <a:ext uri="{FF2B5EF4-FFF2-40B4-BE49-F238E27FC236}">
                <a16:creationId xmlns:a16="http://schemas.microsoft.com/office/drawing/2014/main" id="{6A3BD312-8EBC-0493-7C6E-D724F8EF406D}"/>
              </a:ext>
            </a:extLst>
          </p:cNvPr>
          <p:cNvCxnSpPr>
            <a:cxnSpLocks noChangeShapeType="1"/>
            <a:stCxn id="9227" idx="2"/>
            <a:endCxn id="9224" idx="0"/>
          </p:cNvCxnSpPr>
          <p:nvPr/>
        </p:nvCxnSpPr>
        <p:spPr bwMode="auto">
          <a:xfrm rot="5400000">
            <a:off x="1545460" y="4579172"/>
            <a:ext cx="471432" cy="1225551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5" name="AutoShape 19">
            <a:extLst>
              <a:ext uri="{FF2B5EF4-FFF2-40B4-BE49-F238E27FC236}">
                <a16:creationId xmlns:a16="http://schemas.microsoft.com/office/drawing/2014/main" id="{7CC0F941-81C2-5E3D-0B0D-E03A22D459C6}"/>
              </a:ext>
            </a:extLst>
          </p:cNvPr>
          <p:cNvCxnSpPr>
            <a:cxnSpLocks noChangeShapeType="1"/>
            <a:stCxn id="9227" idx="2"/>
            <a:endCxn id="9226" idx="0"/>
          </p:cNvCxnSpPr>
          <p:nvPr/>
        </p:nvCxnSpPr>
        <p:spPr bwMode="auto">
          <a:xfrm rot="16200000" flipH="1">
            <a:off x="2975400" y="4374781"/>
            <a:ext cx="471432" cy="1634331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91BADB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6" name="AutoShape 20">
            <a:extLst>
              <a:ext uri="{FF2B5EF4-FFF2-40B4-BE49-F238E27FC236}">
                <a16:creationId xmlns:a16="http://schemas.microsoft.com/office/drawing/2014/main" id="{24DB8CCD-D93E-050B-2439-AC0EB2568029}"/>
              </a:ext>
            </a:extLst>
          </p:cNvPr>
          <p:cNvCxnSpPr>
            <a:cxnSpLocks noChangeShapeType="1"/>
            <a:stCxn id="9227" idx="2"/>
            <a:endCxn id="9225" idx="0"/>
          </p:cNvCxnSpPr>
          <p:nvPr/>
        </p:nvCxnSpPr>
        <p:spPr bwMode="auto">
          <a:xfrm flipH="1">
            <a:off x="2393950" y="4956231"/>
            <a:ext cx="1" cy="471432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7" name="Rectangle 21">
            <a:extLst>
              <a:ext uri="{FF2B5EF4-FFF2-40B4-BE49-F238E27FC236}">
                <a16:creationId xmlns:a16="http://schemas.microsoft.com/office/drawing/2014/main" id="{F316A3D8-1ADF-FA92-4268-FB0454699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5" y="3217863"/>
            <a:ext cx="1619250" cy="376237"/>
          </a:xfrm>
          <a:prstGeom prst="rect">
            <a:avLst/>
          </a:prstGeom>
          <a:solidFill>
            <a:srgbClr val="A5002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Dementia</a:t>
            </a:r>
            <a:endParaRPr lang="hr-HR" altLang="en-US" b="1" dirty="0">
              <a:solidFill>
                <a:schemeClr val="bg1"/>
              </a:solidFill>
            </a:endParaRPr>
          </a:p>
        </p:txBody>
      </p:sp>
      <p:sp>
        <p:nvSpPr>
          <p:cNvPr id="9238" name="Rectangle 22">
            <a:extLst>
              <a:ext uri="{FF2B5EF4-FFF2-40B4-BE49-F238E27FC236}">
                <a16:creationId xmlns:a16="http://schemas.microsoft.com/office/drawing/2014/main" id="{50903435-95FA-D2B9-0375-F5B4AC309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6450" y="3062288"/>
            <a:ext cx="58102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MS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39" name="Rectangle 23">
            <a:extLst>
              <a:ext uri="{FF2B5EF4-FFF2-40B4-BE49-F238E27FC236}">
                <a16:creationId xmlns:a16="http://schemas.microsoft.com/office/drawing/2014/main" id="{A0E65397-2EF3-0AA7-D0BE-77F00D548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388" y="3062288"/>
            <a:ext cx="87947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FTD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0" name="Rectangle 24">
            <a:extLst>
              <a:ext uri="{FF2B5EF4-FFF2-40B4-BE49-F238E27FC236}">
                <a16:creationId xmlns:a16="http://schemas.microsoft.com/office/drawing/2014/main" id="{F0D9A551-3973-0F04-E455-15C847F25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6450" y="3446463"/>
            <a:ext cx="581025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PD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1" name="Rectangle 25">
            <a:extLst>
              <a:ext uri="{FF2B5EF4-FFF2-40B4-BE49-F238E27FC236}">
                <a16:creationId xmlns:a16="http://schemas.microsoft.com/office/drawing/2014/main" id="{520EE61A-5732-9695-C5D8-C92518577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388" y="3446463"/>
            <a:ext cx="887412" cy="369332"/>
          </a:xfrm>
          <a:prstGeom prst="rect">
            <a:avLst/>
          </a:prstGeom>
          <a:solidFill>
            <a:srgbClr val="00467A"/>
          </a:solidFill>
          <a:ln w="9525" algn="ctr">
            <a:solidFill>
              <a:srgbClr val="91BADB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b="1" dirty="0">
                <a:solidFill>
                  <a:schemeClr val="bg1"/>
                </a:solidFill>
              </a:rPr>
              <a:t>DLB</a:t>
            </a:r>
            <a:endParaRPr lang="en-US" altLang="en-US" sz="1400" b="1" dirty="0">
              <a:solidFill>
                <a:schemeClr val="bg1"/>
              </a:solidFill>
            </a:endParaRPr>
          </a:p>
        </p:txBody>
      </p:sp>
      <p:sp>
        <p:nvSpPr>
          <p:cNvPr id="9242" name="Rectangle 26">
            <a:extLst>
              <a:ext uri="{FF2B5EF4-FFF2-40B4-BE49-F238E27FC236}">
                <a16:creationId xmlns:a16="http://schemas.microsoft.com/office/drawing/2014/main" id="{B5154A02-FD7F-8E0C-A6EA-0B5594C42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662" y="3043238"/>
            <a:ext cx="1684337" cy="385762"/>
          </a:xfrm>
          <a:prstGeom prst="rect">
            <a:avLst/>
          </a:prstGeom>
          <a:noFill/>
          <a:ln w="19050" algn="ctr">
            <a:solidFill>
              <a:srgbClr val="91BADB">
                <a:alpha val="7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r-Cyrl-CS" altLang="en-US"/>
          </a:p>
        </p:txBody>
      </p:sp>
      <p:sp>
        <p:nvSpPr>
          <p:cNvPr id="9243" name="Rectangle 27">
            <a:extLst>
              <a:ext uri="{FF2B5EF4-FFF2-40B4-BE49-F238E27FC236}">
                <a16:creationId xmlns:a16="http://schemas.microsoft.com/office/drawing/2014/main" id="{6F597932-6A89-5AB5-E60C-B81DD15D9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1575" y="2619376"/>
            <a:ext cx="976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dirty="0"/>
              <a:t>Other</a:t>
            </a:r>
            <a:endParaRPr lang="hr-HR" altLang="en-US" dirty="0"/>
          </a:p>
        </p:txBody>
      </p:sp>
      <p:cxnSp>
        <p:nvCxnSpPr>
          <p:cNvPr id="9244" name="AutoShape 28">
            <a:extLst>
              <a:ext uri="{FF2B5EF4-FFF2-40B4-BE49-F238E27FC236}">
                <a16:creationId xmlns:a16="http://schemas.microsoft.com/office/drawing/2014/main" id="{495C0B5C-BD9A-D671-B091-CB2609D08560}"/>
              </a:ext>
            </a:extLst>
          </p:cNvPr>
          <p:cNvCxnSpPr>
            <a:cxnSpLocks noChangeShapeType="1"/>
            <a:stCxn id="9237" idx="3"/>
            <a:endCxn id="9242" idx="1"/>
          </p:cNvCxnSpPr>
          <p:nvPr/>
        </p:nvCxnSpPr>
        <p:spPr bwMode="auto">
          <a:xfrm flipV="1">
            <a:off x="5140325" y="3236119"/>
            <a:ext cx="1938337" cy="169863"/>
          </a:xfrm>
          <a:prstGeom prst="straightConnector1">
            <a:avLst/>
          </a:prstGeom>
          <a:noFill/>
          <a:ln w="38100">
            <a:solidFill>
              <a:srgbClr val="91BADB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431896A7-CD03-42D9-0DFE-F8D1CE059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EMOTIONS</a:t>
            </a:r>
            <a:endParaRPr lang="pt-PT" altLang="sr-Latn-RS" sz="4000" dirty="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97F22CC-3D15-622F-B880-BE3816641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915025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b="1" dirty="0"/>
              <a:t>EMOTIONS</a:t>
            </a:r>
            <a:r>
              <a:rPr sz="2400" dirty="0"/>
              <a:t> (lat. </a:t>
            </a:r>
            <a:r>
              <a:rPr sz="2400" dirty="0" err="1"/>
              <a:t>emotio</a:t>
            </a:r>
            <a:r>
              <a:rPr sz="2400" dirty="0"/>
              <a:t> = excitement) - a specific, subjective relationship of a person to various objects of their external and internal world.</a:t>
            </a:r>
            <a:endParaRPr lang="sr-Latn-R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R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sr-Latn-RS" sz="2400" dirty="0"/>
          </a:p>
          <a:p>
            <a:pPr eaLnBrk="1" hangingPunct="1">
              <a:lnSpc>
                <a:spcPct val="80000"/>
              </a:lnSpc>
            </a:pPr>
            <a:r>
              <a:rPr sz="2400" dirty="0"/>
              <a:t>Examples of emotions and emotional reactions: joy, sadness, anger, fear, love, excitement, pride, sympathy, worry, malice, envy, hatred, shame, humiliation, etc.</a:t>
            </a:r>
          </a:p>
          <a:p>
            <a:pPr eaLnBrk="1" hangingPunct="1">
              <a:lnSpc>
                <a:spcPct val="80000"/>
              </a:lnSpc>
            </a:pPr>
            <a:endParaRPr lang="en-GB" altLang="sr-Latn-RS" sz="1600" dirty="0"/>
          </a:p>
          <a:p>
            <a:pPr eaLnBrk="1" hangingPunct="1">
              <a:lnSpc>
                <a:spcPct val="80000"/>
              </a:lnSpc>
              <a:buNone/>
            </a:pPr>
            <a:endParaRPr lang="pt-PT" altLang="sr-Latn-RS" sz="2400" dirty="0"/>
          </a:p>
        </p:txBody>
      </p:sp>
      <p:pic>
        <p:nvPicPr>
          <p:cNvPr id="27652" name="Picture 7" descr="limbic">
            <a:extLst>
              <a:ext uri="{FF2B5EF4-FFF2-40B4-BE49-F238E27FC236}">
                <a16:creationId xmlns:a16="http://schemas.microsoft.com/office/drawing/2014/main" id="{09D18F4E-716E-F983-D8CF-186276F8D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00213"/>
            <a:ext cx="26638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263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The anatomical seat of human emotional life - the limbic system.</a:t>
            </a:r>
            <a:endParaRPr lang="sr-Latn-RS" sz="2400" dirty="0"/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Hypothalamus (contains ready-made patterns of behavior).</a:t>
            </a:r>
            <a:endParaRPr lang="sr-Latn-RS" sz="2400" dirty="0"/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Closely related to the pituitary gland and the autonomic nervous system.</a:t>
            </a:r>
          </a:p>
          <a:p>
            <a:pPr eaLnBrk="1" hangingPunct="1">
              <a:lnSpc>
                <a:spcPct val="80000"/>
              </a:lnSpc>
            </a:pPr>
            <a:endParaRPr lang="en-US" altLang="sr-Latn-R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Due to the anatomical and physiological substrate (including cortical effects), emotions are consciously experienced and also manifested through bodily equivalents (facial expressions, gestures, vegetative reactions).</a:t>
            </a:r>
            <a:endParaRPr lang="sr-Latn-RS" sz="2400" dirty="0"/>
          </a:p>
          <a:p>
            <a:pPr eaLnBrk="1" hangingPunct="1">
              <a:lnSpc>
                <a:spcPct val="80000"/>
              </a:lnSpc>
            </a:pPr>
            <a:endParaRPr lang="sr-Latn-R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Two forms of manifestation: moods and affects.</a:t>
            </a:r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4BE7B5F8-A91C-62D6-32C5-FFC57F2A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dirty="0">
                <a:latin typeface="+mn-lt"/>
              </a:rPr>
              <a:t>EMOTIONS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C6C14C5C-DFED-51D5-ECA4-231AD9B76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 dirty="0"/>
              <a:t>Mood - a long-lasting, relatively stable, and uniform state of emotions.</a:t>
            </a:r>
          </a:p>
          <a:p>
            <a:r>
              <a:rPr sz="2400" dirty="0"/>
              <a:t>Affect - a short-lived, intense state of feeling, accompanied by visible bodily manifestations.</a:t>
            </a:r>
          </a:p>
          <a:p>
            <a:r>
              <a:rPr sz="2400" dirty="0"/>
              <a:t>Affects: fear, anger, excitement...</a:t>
            </a:r>
          </a:p>
          <a:p>
            <a:r>
              <a:rPr sz="2400" dirty="0"/>
              <a:t>Bodily manifestations: fixed gaze, trembling, paleness of the face, irregular speech...</a:t>
            </a:r>
          </a:p>
        </p:txBody>
      </p:sp>
    </p:spTree>
  </p:cSld>
  <p:clrMapOvr>
    <a:masterClrMapping/>
  </p:clrMapOvr>
  <p:transition advTm="3287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38E3DAD6-397B-5A14-FA01-F316F7D8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Disorders of emotions</a:t>
            </a:r>
            <a:endParaRPr lang="pt-PT" altLang="sr-Latn-RS" sz="4000" dirty="0">
              <a:latin typeface="+mn-lt"/>
            </a:endParaRP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796D49E2-722E-E258-AF74-01B4656FD0D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Quantitative (differences in intensity between healthy emotions).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Qualitative phenomena (typical for mental disorders).</a:t>
            </a:r>
            <a:endParaRPr lang="sr-Latn-R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sr-Latn-RS" sz="1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1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1400" b="1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b="1" dirty="0"/>
              <a:t>QUANTITATIVE </a:t>
            </a:r>
            <a:r>
              <a:rPr dirty="0"/>
              <a:t>DISORDERS OF EMOTIONS: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Euphoria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Depression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Apathy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Prolonged affect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Emotional </a:t>
            </a:r>
            <a:r>
              <a:rPr dirty="0" err="1"/>
              <a:t>lability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Affective ambivalence</a:t>
            </a:r>
            <a:endParaRPr lang="sr-Latn-RS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1200" b="1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b="1" dirty="0"/>
              <a:t>QUALITATIVE </a:t>
            </a:r>
            <a:r>
              <a:rPr dirty="0"/>
              <a:t>DISORDERS OF EMOTIONS: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 err="1"/>
              <a:t>Paramimia</a:t>
            </a:r>
            <a:endParaRPr lang="es-GT" sz="14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 err="1"/>
              <a:t>Parathymia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Defect of emotional relationship</a:t>
            </a:r>
            <a:endParaRPr lang="es-GT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Emotional insensitivity</a:t>
            </a:r>
            <a:endParaRPr lang="sr-Cyrl-RS" sz="1200" dirty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dirty="0"/>
              <a:t>Pathological affect</a:t>
            </a:r>
            <a:endParaRPr lang="es-GT" sz="12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1200" dirty="0"/>
          </a:p>
        </p:txBody>
      </p:sp>
      <p:graphicFrame>
        <p:nvGraphicFramePr>
          <p:cNvPr id="62561" name="Group 97">
            <a:extLst>
              <a:ext uri="{FF2B5EF4-FFF2-40B4-BE49-F238E27FC236}">
                <a16:creationId xmlns:a16="http://schemas.microsoft.com/office/drawing/2014/main" id="{9039A94D-E39F-D38F-5A57-91C3D10D48CF}"/>
              </a:ext>
            </a:extLst>
          </p:cNvPr>
          <p:cNvGraphicFramePr>
            <a:graphicFrameLocks noGrp="1"/>
          </p:cNvGraphicFramePr>
          <p:nvPr>
            <p:ph sz="quarter" idx="2"/>
          </p:nvPr>
        </p:nvGraphicFramePr>
        <p:xfrm>
          <a:off x="4355976" y="1628800"/>
          <a:ext cx="4387850" cy="3840540"/>
        </p:xfrm>
        <a:graphic>
          <a:graphicData uri="http://schemas.openxmlformats.org/drawingml/2006/table">
            <a:tbl>
              <a:tblPr/>
              <a:tblGrid>
                <a:gridCol w="2371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058">
                <a:tc>
                  <a:txBody>
                    <a:bodyPr/>
                    <a:lstStyle/>
                    <a:p>
                      <a:r>
                        <a:rPr dirty="0"/>
                        <a:t>Psychopathological phenomenon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Mental disorder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50">
                <a:tc>
                  <a:txBody>
                    <a:bodyPr/>
                    <a:lstStyle/>
                    <a:p>
                      <a:r>
                        <a:rPr dirty="0" err="1"/>
                        <a:t>Paramimia</a:t>
                      </a:r>
                      <a:endParaRPr dirty="0"/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Schizophrenia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50">
                <a:tc>
                  <a:txBody>
                    <a:bodyPr/>
                    <a:lstStyle/>
                    <a:p>
                      <a:r>
                        <a:rPr dirty="0" err="1"/>
                        <a:t>Parathymia</a:t>
                      </a:r>
                      <a:endParaRPr dirty="0"/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Schizophrenia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0">
                <a:tc>
                  <a:txBody>
                    <a:bodyPr/>
                    <a:lstStyle/>
                    <a:p>
                      <a:r>
                        <a:rPr dirty="0"/>
                        <a:t>Defect of emotional relationship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Schizophrenia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51">
                <a:tc>
                  <a:txBody>
                    <a:bodyPr/>
                    <a:lstStyle/>
                    <a:p>
                      <a:r>
                        <a:rPr dirty="0"/>
                        <a:t>Emotional (affective) insensitivity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Depression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831">
                <a:tc>
                  <a:txBody>
                    <a:bodyPr/>
                    <a:lstStyle/>
                    <a:p>
                      <a:r>
                        <a:t>Pathological affect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dirty="0"/>
                        <a:t>Personality disorder,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Psychological changes in epilepsy</a:t>
                      </a:r>
                      <a:endParaRPr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726" name="Text Box 90">
            <a:extLst>
              <a:ext uri="{FF2B5EF4-FFF2-40B4-BE49-F238E27FC236}">
                <a16:creationId xmlns:a16="http://schemas.microsoft.com/office/drawing/2014/main" id="{FD2B35EE-5004-5C57-7D0C-7062BC801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4292600"/>
            <a:ext cx="1439862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dirty="0"/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pt-PT" altLang="sr-Latn-RS" sz="1200" dirty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sz="1400" dirty="0"/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sz="1400" dirty="0"/>
          </a:p>
        </p:txBody>
      </p:sp>
    </p:spTree>
  </p:cSld>
  <p:clrMapOvr>
    <a:masterClrMapping/>
  </p:clrMapOvr>
  <p:transition advTm="20547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of mood and affect: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sr-Latn-RS" sz="2400" dirty="0"/>
              <a:t>     </a:t>
            </a:r>
            <a:endParaRPr lang="en-US" sz="2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By analyzing the nonverbal messages of the patient (somatic manifestations).</a:t>
            </a:r>
            <a:endParaRPr lang="sr-Latn-RS" sz="2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sr-Latn-RS" sz="2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/>
              <a:t>By using specific methods (Jung's association test, and for repressed emotional content: psychoanalysis, Rorschach's projective techniques...).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sr-Latn-RS" dirty="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en-US" altLang="sr-Latn-RS" dirty="0">
              <a:latin typeface="Tahoma" panose="020B060403050404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587366A-AB2F-79D7-3FDA-0908EF1D2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INSTINCTS AND MOTIVES</a:t>
            </a:r>
            <a:endParaRPr lang="pt-PT" altLang="sr-Latn-RS" sz="4000" dirty="0">
              <a:latin typeface="+mn-lt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539586DB-CEF5-A781-D158-9AC0EA7141B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b="1" dirty="0"/>
              <a:t>Instincts</a:t>
            </a:r>
            <a:r>
              <a:rPr sz="2900" dirty="0"/>
              <a:t> - innate tendencies of a person towards certain behaviors.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Goal - satisfying the organism's needs.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GT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Need - an energy category, when directed towards a specific goal - motive.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Biological motives (instincts) - unlearned, innate.</a:t>
            </a:r>
            <a:endParaRPr lang="sr-Latn-RS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Derived motives - learned (social).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s-GT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Instincts - satisfying biological needs.</a:t>
            </a:r>
            <a:endParaRPr lang="sr-Latn-RS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Realization: by type of automatism (different from instincts).</a:t>
            </a:r>
            <a:endParaRPr lang="sr-Latn-RS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pt-PT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Instinct - an affective process in the manifestation of instinctive action.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pt-PT" sz="29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Division of instincts: vital and social</a:t>
            </a:r>
            <a:r>
              <a:rPr dirty="0"/>
              <a:t>.</a:t>
            </a:r>
          </a:p>
        </p:txBody>
      </p:sp>
    </p:spTree>
  </p:cSld>
  <p:clrMapOvr>
    <a:masterClrMapping/>
  </p:clrMapOvr>
  <p:transition advTm="6630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9875B05-416E-D390-0690-A2DA9F42C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Consciousness</a:t>
            </a:r>
            <a:endParaRPr dirty="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B6A1AF76-8D67-A1C3-D5A0-45CB4A42D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700213"/>
            <a:ext cx="7777163" cy="4781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dirty="0"/>
              <a:t>Consciousness</a:t>
            </a:r>
            <a:r>
              <a:rPr sz="2000" dirty="0"/>
              <a:t>- knowledge of the overall psychological experience at a given moment.</a:t>
            </a:r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r>
              <a:rPr sz="2000" dirty="0"/>
              <a:t>Integrative mental function.</a:t>
            </a: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r>
              <a:rPr sz="2000" dirty="0"/>
              <a:t>Characteristic: continuity and non-communicativeness.</a:t>
            </a: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r>
              <a:rPr sz="2000" dirty="0"/>
              <a:t>In biological and physiological terms, it refers to the degree of wakefulness.</a:t>
            </a: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The concept of consciousness </a:t>
            </a:r>
            <a:r>
              <a:rPr sz="2000" dirty="0"/>
              <a:t>: </a:t>
            </a:r>
            <a:r>
              <a:rPr lang="en-US" sz="2000" dirty="0"/>
              <a:t>SUBJECT CONSCIOUSNESS and SELF-CONSCIOUSNESS</a:t>
            </a:r>
            <a:endParaRPr sz="2000" dirty="0"/>
          </a:p>
          <a:p>
            <a:pPr eaLnBrk="1" hangingPunct="1">
              <a:lnSpc>
                <a:spcPct val="80000"/>
              </a:lnSpc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In psychology - the experience of reality</a:t>
            </a:r>
            <a:r>
              <a:rPr sz="2000" dirty="0"/>
              <a:t>.</a:t>
            </a:r>
            <a:endParaRPr lang="pt-PT" altLang="sr-Latn-RS" sz="2000" dirty="0"/>
          </a:p>
        </p:txBody>
      </p:sp>
    </p:spTree>
  </p:cSld>
  <p:clrMapOvr>
    <a:masterClrMapping/>
  </p:clrMapOvr>
  <p:transition advTm="149849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D183923C-D8B7-74FA-1C6A-2BBF957C5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Division of instincts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17FDB6FA-0D9B-66B6-35E1-4FCD2C37F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GT" altLang="sr-Latn-R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000" b="1" dirty="0"/>
              <a:t>VITAL INSTINCTS </a:t>
            </a:r>
            <a:r>
              <a:rPr sz="2000" dirty="0"/>
              <a:t>(serve vital adaptation of humans):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s-GT" altLang="sr-Latn-RS" sz="20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1. self-preservation instinct (for life and nutrition) and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2. species preservation instinct (sexual and parental)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PT" altLang="sr-Latn-RS" sz="20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000" b="1" dirty="0"/>
              <a:t>SOCIAL INSTINCTS - MOTIVES </a:t>
            </a:r>
            <a:r>
              <a:rPr sz="2000" dirty="0"/>
              <a:t>(serve social adaptation of humans):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pt-PT" altLang="sr-Latn-RS" sz="20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1. </a:t>
            </a:r>
            <a:r>
              <a:rPr sz="2000" dirty="0" err="1"/>
              <a:t>affiliative</a:t>
            </a:r>
            <a:r>
              <a:rPr sz="2000" dirty="0"/>
              <a:t> motive,</a:t>
            </a:r>
            <a:endParaRPr lang="es-GT" altLang="sr-Latn-RS" sz="20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2. motive for social position,</a:t>
            </a:r>
            <a:endParaRPr lang="pt-PT" altLang="sr-Latn-RS" sz="20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3. motive for knowledge,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4.</a:t>
            </a:r>
            <a:r>
              <a:rPr lang="en-US" sz="2000" dirty="0"/>
              <a:t> </a:t>
            </a:r>
            <a:r>
              <a:rPr lang="sr-Latn-RS" sz="2000" dirty="0"/>
              <a:t>s</a:t>
            </a:r>
            <a:r>
              <a:rPr lang="en-US" sz="2000" dirty="0"/>
              <a:t>elf-affirmation motive</a:t>
            </a:r>
            <a:r>
              <a:rPr sz="2000" dirty="0"/>
              <a:t>,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000" dirty="0"/>
              <a:t>5. altruistic motive...</a:t>
            </a:r>
          </a:p>
        </p:txBody>
      </p:sp>
      <p:pic>
        <p:nvPicPr>
          <p:cNvPr id="31748" name="Picture 5" descr="Pieta">
            <a:extLst>
              <a:ext uri="{FF2B5EF4-FFF2-40B4-BE49-F238E27FC236}">
                <a16:creationId xmlns:a16="http://schemas.microsoft.com/office/drawing/2014/main" id="{81F0C9B7-9A80-7D58-A9FF-A484D3621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2519363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69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2D2C404-D389-28D5-E5B0-2FF189B5F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Disorders of instincts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2CC21820-2923-1ADC-1292-D8CAD8222C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635375" y="1557338"/>
            <a:ext cx="5194300" cy="4495800"/>
          </a:xfrm>
        </p:spPr>
        <p:txBody>
          <a:bodyPr rtlCol="0">
            <a:normAutofit fontScale="62500" lnSpcReduction="20000"/>
          </a:bodyPr>
          <a:lstStyle/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pt-PT" sz="18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1. DISORDERS OF THE INSTINCT FOR LIVING: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en-US" sz="2900" dirty="0"/>
              <a:t>Reinforcement</a:t>
            </a:r>
            <a:r>
              <a:rPr sz="2900" dirty="0"/>
              <a:t> (</a:t>
            </a:r>
            <a:r>
              <a:rPr sz="2900" dirty="0" err="1"/>
              <a:t>hyperhormia</a:t>
            </a:r>
            <a:r>
              <a:rPr sz="2900" dirty="0"/>
              <a:t>) and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decrease to suicide, </a:t>
            </a:r>
            <a:r>
              <a:rPr sz="2900" dirty="0" err="1"/>
              <a:t>prephases</a:t>
            </a:r>
            <a:r>
              <a:rPr sz="2900" dirty="0"/>
              <a:t>: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PT" sz="2900" dirty="0"/>
              <a:t>                                               </a:t>
            </a:r>
          </a:p>
          <a:p>
            <a:pPr marL="2171700" lvl="4" indent="-3429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suicidal idea</a:t>
            </a:r>
          </a:p>
          <a:p>
            <a:pPr marL="2171700" lvl="4" indent="-3429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/>
              <a:t>tendency and</a:t>
            </a:r>
          </a:p>
          <a:p>
            <a:pPr marL="2171700" lvl="4" indent="-3429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900" dirty="0" err="1"/>
              <a:t>tentamen</a:t>
            </a:r>
            <a:endParaRPr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pt-PT"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2. DISORDERS OF THE INSTINCT FOR NUTRITION: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QUANTITATIVE: </a:t>
            </a:r>
            <a:r>
              <a:rPr lang="sr-Latn-RS" sz="2900" dirty="0"/>
              <a:t>                                 </a:t>
            </a:r>
            <a:r>
              <a:rPr sz="2900" dirty="0"/>
              <a:t>QUALITATIVE: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en-US" sz="2900" dirty="0"/>
              <a:t>A</a:t>
            </a:r>
            <a:r>
              <a:rPr sz="2900" dirty="0"/>
              <a:t>norexia</a:t>
            </a:r>
            <a:r>
              <a:rPr lang="sr-Latn-RS" sz="2900" dirty="0"/>
              <a:t>                                          </a:t>
            </a:r>
            <a:r>
              <a:rPr sz="2900" dirty="0"/>
              <a:t> - </a:t>
            </a:r>
            <a:r>
              <a:rPr lang="sr-Latn-RS" sz="2900" dirty="0" err="1"/>
              <a:t>C</a:t>
            </a:r>
            <a:r>
              <a:rPr sz="2900" dirty="0" err="1"/>
              <a:t>oprophagy</a:t>
            </a:r>
            <a:endParaRPr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sr-Latn-RS" sz="2900" dirty="0"/>
              <a:t>B</a:t>
            </a:r>
            <a:r>
              <a:rPr sz="2900" dirty="0" err="1"/>
              <a:t>ulimia</a:t>
            </a:r>
            <a:r>
              <a:rPr sz="2900" dirty="0"/>
              <a:t> </a:t>
            </a:r>
            <a:r>
              <a:rPr lang="sr-Latn-RS" sz="2900" dirty="0"/>
              <a:t>                                            </a:t>
            </a:r>
            <a:r>
              <a:rPr sz="2900" dirty="0"/>
              <a:t>- </a:t>
            </a:r>
            <a:r>
              <a:rPr lang="sr-Latn-RS" sz="2900" dirty="0" err="1"/>
              <a:t>A</a:t>
            </a:r>
            <a:r>
              <a:rPr sz="2900" dirty="0" err="1"/>
              <a:t>nthropophagy</a:t>
            </a:r>
            <a:endParaRPr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en-US" sz="2900" dirty="0"/>
              <a:t>A</a:t>
            </a:r>
            <a:r>
              <a:rPr sz="2900" dirty="0"/>
              <a:t>version</a:t>
            </a:r>
            <a:r>
              <a:rPr lang="sr-Latn-RS" sz="2900" dirty="0"/>
              <a:t>                                          </a:t>
            </a:r>
            <a:r>
              <a:rPr sz="2900" dirty="0"/>
              <a:t> - </a:t>
            </a:r>
            <a:r>
              <a:rPr lang="sr-Latn-RS" sz="2900" dirty="0" err="1"/>
              <a:t>N</a:t>
            </a:r>
            <a:r>
              <a:rPr sz="2900" dirty="0" err="1"/>
              <a:t>ecrophagy</a:t>
            </a:r>
            <a:r>
              <a:rPr lang="sr-Latn-RS" sz="2900" dirty="0"/>
              <a:t>...</a:t>
            </a:r>
            <a:endParaRPr sz="2900" dirty="0"/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sr-Latn-RS" sz="2900" dirty="0" err="1"/>
              <a:t>P</a:t>
            </a:r>
            <a:r>
              <a:rPr sz="2900" dirty="0" err="1"/>
              <a:t>olyphagy</a:t>
            </a:r>
            <a:r>
              <a:rPr sz="2900" dirty="0"/>
              <a:t> </a:t>
            </a:r>
          </a:p>
          <a:p>
            <a:pPr marL="533400" indent="-53340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900" dirty="0"/>
              <a:t>- </a:t>
            </a:r>
            <a:r>
              <a:rPr lang="sr-Latn-RS" sz="2900" dirty="0"/>
              <a:t>W</a:t>
            </a:r>
            <a:r>
              <a:rPr lang="en-US" sz="2900" dirty="0" err="1"/>
              <a:t>olf's</a:t>
            </a:r>
            <a:r>
              <a:rPr lang="en-US" sz="2900" dirty="0"/>
              <a:t> </a:t>
            </a:r>
            <a:r>
              <a:rPr sz="2900" dirty="0"/>
              <a:t>hunger</a:t>
            </a:r>
            <a:r>
              <a:rPr lang="sr-Latn-RS" sz="2900" dirty="0"/>
              <a:t>...</a:t>
            </a:r>
            <a:endParaRPr sz="2900" dirty="0"/>
          </a:p>
        </p:txBody>
      </p:sp>
      <p:pic>
        <p:nvPicPr>
          <p:cNvPr id="32772" name="Picture 5" descr="anorexia_22">
            <a:extLst>
              <a:ext uri="{FF2B5EF4-FFF2-40B4-BE49-F238E27FC236}">
                <a16:creationId xmlns:a16="http://schemas.microsoft.com/office/drawing/2014/main" id="{FC5D5564-1493-74EB-607D-89B3F794C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773363"/>
            <a:ext cx="2493962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054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E26BE915-AA8B-AB6D-784C-9953F4DA0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Disorders of instincts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03C7FA23-0196-BB34-B215-6791E4C7365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283686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dirty="0"/>
              <a:t>3</a:t>
            </a:r>
            <a:r>
              <a:rPr sz="2600" dirty="0"/>
              <a:t>. DISORDERS OF THE SEXUAL INSTINCT (quantitative and qualitative)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600" dirty="0"/>
              <a:t>QUANTITATIVE DISORDERS OF THE SEXUAL INSTINCT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/>
              <a:t>increase in sexual drive (satyriasis, nymphomania)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 err="1"/>
              <a:t>anerotism</a:t>
            </a:r>
            <a:r>
              <a:rPr sz="2600" dirty="0"/>
              <a:t> (</a:t>
            </a:r>
            <a:r>
              <a:rPr sz="2600" dirty="0" err="1"/>
              <a:t>hypoerotism</a:t>
            </a:r>
            <a:r>
              <a:rPr sz="2600" dirty="0"/>
              <a:t>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 err="1"/>
              <a:t>anorgasmia</a:t>
            </a:r>
            <a:endParaRPr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/>
              <a:t>impotence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sz="2600" dirty="0" err="1"/>
              <a:t>ejaculatio</a:t>
            </a:r>
            <a:r>
              <a:rPr sz="2600" dirty="0"/>
              <a:t> </a:t>
            </a:r>
            <a:r>
              <a:rPr sz="2600" dirty="0" err="1"/>
              <a:t>precox</a:t>
            </a:r>
            <a:endParaRPr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pt-PT" sz="26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sz="2600" dirty="0"/>
              <a:t>QUALITATIVE DISORDERS OF SEXUAL DRIVE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PT" sz="2600" dirty="0"/>
              <a:t> </a:t>
            </a:r>
          </a:p>
        </p:txBody>
      </p:sp>
      <p:graphicFrame>
        <p:nvGraphicFramePr>
          <p:cNvPr id="27665" name="Group 17">
            <a:extLst>
              <a:ext uri="{FF2B5EF4-FFF2-40B4-BE49-F238E27FC236}">
                <a16:creationId xmlns:a16="http://schemas.microsoft.com/office/drawing/2014/main" id="{55BCCA0C-3CCA-19E1-AD74-40B1780FE42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1188" y="4337050"/>
          <a:ext cx="5616575" cy="2449532"/>
        </p:xfrm>
        <a:graphic>
          <a:graphicData uri="http://schemas.openxmlformats.org/drawingml/2006/table">
            <a:tbl>
              <a:tblPr/>
              <a:tblGrid>
                <a:gridCol w="2808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13">
                <a:tc>
                  <a:txBody>
                    <a:bodyPr/>
                    <a:lstStyle/>
                    <a:p>
                      <a:r>
                        <a:rPr lang="sr-Latn-R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exual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inversions</a:t>
                      </a:r>
                      <a:endParaRPr lang="sr-Latn-RS" sz="1400" dirty="0"/>
                    </a:p>
                    <a:p>
                      <a:r>
                        <a:rPr lang="sr-Latn-RS" sz="1400" dirty="0"/>
                        <a:t>(</a:t>
                      </a:r>
                      <a:r>
                        <a:rPr sz="1400" dirty="0"/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pathological object</a:t>
                      </a:r>
                      <a:r>
                        <a:rPr lang="sr-Latn-R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sz="1400" dirty="0"/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PERVERSIONS</a:t>
                      </a:r>
                    </a:p>
                    <a:p>
                      <a:r>
                        <a:rPr sz="1400" dirty="0"/>
                        <a:t> (abnormal means of satisfaction)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1400">
                <a:tc>
                  <a:txBody>
                    <a:bodyPr/>
                    <a:lstStyle/>
                    <a:p>
                      <a:r>
                        <a:rPr sz="1400" dirty="0"/>
                        <a:t>-narcissism</a:t>
                      </a:r>
                    </a:p>
                    <a:p>
                      <a:r>
                        <a:rPr sz="1400" dirty="0"/>
                        <a:t>-bisexuality</a:t>
                      </a:r>
                    </a:p>
                    <a:p>
                      <a:r>
                        <a:rPr sz="1400" dirty="0"/>
                        <a:t>-pedophilia</a:t>
                      </a:r>
                    </a:p>
                    <a:p>
                      <a:r>
                        <a:rPr sz="1400" dirty="0"/>
                        <a:t>-</a:t>
                      </a:r>
                      <a:r>
                        <a:rPr sz="1400" dirty="0" err="1"/>
                        <a:t>gerontophilia</a:t>
                      </a:r>
                      <a:endParaRPr sz="1400" dirty="0"/>
                    </a:p>
                    <a:p>
                      <a:r>
                        <a:rPr sz="1400" dirty="0"/>
                        <a:t>-</a:t>
                      </a:r>
                      <a:r>
                        <a:rPr sz="1400" dirty="0" err="1"/>
                        <a:t>zoophilia</a:t>
                      </a:r>
                      <a:endParaRPr sz="1400" dirty="0"/>
                    </a:p>
                    <a:p>
                      <a:r>
                        <a:rPr sz="1400" dirty="0"/>
                        <a:t>-necrophilia</a:t>
                      </a:r>
                    </a:p>
                    <a:p>
                      <a:endParaRPr sz="1400" dirty="0"/>
                    </a:p>
                    <a:p>
                      <a:r>
                        <a:rPr sz="1400" dirty="0"/>
                        <a:t>-homosexuality (specificity)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-masturbation</a:t>
                      </a:r>
                    </a:p>
                    <a:p>
                      <a:r>
                        <a:rPr sz="1400" dirty="0"/>
                        <a:t>-exhibitionism</a:t>
                      </a:r>
                    </a:p>
                    <a:p>
                      <a:r>
                        <a:rPr sz="1400" dirty="0"/>
                        <a:t>-voyeurism</a:t>
                      </a:r>
                    </a:p>
                    <a:p>
                      <a:r>
                        <a:rPr sz="1400" dirty="0"/>
                        <a:t>-sodomy</a:t>
                      </a:r>
                    </a:p>
                    <a:p>
                      <a:r>
                        <a:rPr sz="1400" dirty="0"/>
                        <a:t>-fetishism</a:t>
                      </a:r>
                    </a:p>
                    <a:p>
                      <a:r>
                        <a:rPr sz="1400" dirty="0"/>
                        <a:t>-sadism and masochism</a:t>
                      </a:r>
                    </a:p>
                    <a:p>
                      <a:r>
                        <a:rPr sz="1400" dirty="0"/>
                        <a:t>-</a:t>
                      </a:r>
                      <a:r>
                        <a:rPr sz="1400" dirty="0" err="1"/>
                        <a:t>transvestism</a:t>
                      </a:r>
                      <a:r>
                        <a:rPr sz="1400" dirty="0"/>
                        <a:t> and </a:t>
                      </a:r>
                      <a:r>
                        <a:rPr sz="1400" dirty="0" err="1"/>
                        <a:t>metatropism</a:t>
                      </a:r>
                      <a:endParaRPr sz="1400" dirty="0"/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3807" name="Picture 41" descr="Homosexuality">
            <a:extLst>
              <a:ext uri="{FF2B5EF4-FFF2-40B4-BE49-F238E27FC236}">
                <a16:creationId xmlns:a16="http://schemas.microsoft.com/office/drawing/2014/main" id="{7BA091E9-A072-7F1D-9FE0-376EDC65A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133600"/>
            <a:ext cx="243363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77169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680257DF-23CA-7FF9-17AE-4C919C53C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Disorders of instinct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554FDD0-CE48-FD91-C5F6-7916C3A6B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400" dirty="0"/>
              <a:t>4. SOCIAL MOTIVATION DISORDER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PT" altLang="sr-Latn-RS" sz="2400" dirty="0"/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sz="2400" dirty="0" err="1"/>
              <a:t>Hypohormic</a:t>
            </a:r>
            <a:r>
              <a:rPr sz="2400" dirty="0"/>
              <a:t> syndrome (schizophrenia, depression), reduction of all social motives: </a:t>
            </a:r>
            <a:r>
              <a:rPr sz="2400" dirty="0" err="1"/>
              <a:t>affiliative</a:t>
            </a:r>
            <a:r>
              <a:rPr sz="2400" dirty="0"/>
              <a:t> motives, self-affirmation motives, knowledge motives,</a:t>
            </a:r>
            <a:r>
              <a:rPr lang="sr-Latn-RS" sz="2400" dirty="0"/>
              <a:t> s</a:t>
            </a:r>
            <a:r>
              <a:rPr lang="en-US" sz="2400" dirty="0"/>
              <a:t>elf-affirmation motive</a:t>
            </a:r>
            <a:r>
              <a:rPr lang="sr-Latn-RS" sz="2400" dirty="0"/>
              <a:t>s</a:t>
            </a:r>
            <a:r>
              <a:rPr sz="2400" dirty="0"/>
              <a:t>, work motives.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endParaRPr lang="pt-PT" altLang="sr-Latn-RS" sz="2400" dirty="0"/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sz="2400" dirty="0"/>
              <a:t>Neurotic individuals (expenditure of energy on </a:t>
            </a:r>
            <a:r>
              <a:rPr sz="2400" dirty="0" err="1"/>
              <a:t>intrapsychic</a:t>
            </a:r>
            <a:r>
              <a:rPr sz="2400" dirty="0"/>
              <a:t> conflicts) - reduction of social motivation.</a:t>
            </a:r>
            <a:endParaRPr lang="pt-PT" altLang="sr-Latn-RS" sz="24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pt-PT" altLang="sr-Latn-RS" sz="24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sz="2400" dirty="0"/>
              <a:t>Antisocial personality disorder - a pathology of social motivation.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PT" altLang="sr-Latn-RS" sz="2800" dirty="0"/>
          </a:p>
        </p:txBody>
      </p:sp>
    </p:spTree>
  </p:cSld>
  <p:clrMapOvr>
    <a:masterClrMapping/>
  </p:clrMapOvr>
  <p:transition advTm="36219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6A8D27C7-4C80-A3E5-7ED8-80A5B7089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Will</a:t>
            </a:r>
            <a:endParaRPr sz="4000" dirty="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8B17E13F-CE55-515D-41F9-72568676C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sr-Latn-R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Many do not consider a separate psychic function. </a:t>
            </a:r>
            <a:endParaRPr lang="sr-Latn-RS" sz="2400" dirty="0"/>
          </a:p>
          <a:p>
            <a:pPr eaLnBrk="1" hangingPunct="1">
              <a:lnSpc>
                <a:spcPct val="80000"/>
              </a:lnSpc>
            </a:pPr>
            <a:r>
              <a:rPr lang="sr-Latn-RS" sz="2400" dirty="0"/>
              <a:t>Rooted </a:t>
            </a:r>
            <a:r>
              <a:rPr lang="en-US" sz="2400" dirty="0"/>
              <a:t>in the power of instinctual life.</a:t>
            </a:r>
            <a:endParaRPr lang="sr-Latn-R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 A function (or trait) of consciousness</a:t>
            </a:r>
            <a:r>
              <a:rPr lang="sr-Latn-RS" sz="2400" dirty="0"/>
              <a:t>.</a:t>
            </a:r>
            <a:endParaRPr sz="2400" dirty="0"/>
          </a:p>
          <a:p>
            <a:pPr eaLnBrk="1" hangingPunct="1">
              <a:lnSpc>
                <a:spcPct val="80000"/>
              </a:lnSpc>
              <a:buNone/>
            </a:pPr>
            <a:endParaRPr lang="sr-Latn-R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The energy that the conscious self invests either in realization or in hindering, postponing, or discarding one's own desires</a:t>
            </a:r>
            <a:r>
              <a:rPr lang="sr-Latn-RS" sz="2400" dirty="0"/>
              <a:t>.</a:t>
            </a:r>
          </a:p>
          <a:p>
            <a:pPr eaLnBrk="1" hangingPunct="1">
              <a:lnSpc>
                <a:spcPct val="80000"/>
              </a:lnSpc>
            </a:pPr>
            <a:endParaRPr lang="pt-PT" altLang="sr-Latn-RS" sz="2400" dirty="0"/>
          </a:p>
          <a:p>
            <a:pPr eaLnBrk="1" hangingPunct="1">
              <a:lnSpc>
                <a:spcPct val="80000"/>
              </a:lnSpc>
            </a:pPr>
            <a:r>
              <a:rPr sz="2400" dirty="0"/>
              <a:t>Activities: voluntary and involuntary.</a:t>
            </a:r>
          </a:p>
        </p:txBody>
      </p:sp>
    </p:spTree>
  </p:cSld>
  <p:clrMapOvr>
    <a:masterClrMapping/>
  </p:clrMapOvr>
  <p:transition advTm="93579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F132AAF9-FE37-E01F-32F0-890458B72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Disorders of </a:t>
            </a:r>
            <a:r>
              <a:rPr lang="en-US" sz="4000" dirty="0">
                <a:latin typeface="+mn-lt"/>
              </a:rPr>
              <a:t>will</a:t>
            </a:r>
            <a:endParaRPr dirty="0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23173298-0F6B-E690-2B19-10CC74DA3E0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064500" cy="5399087"/>
          </a:xfrm>
        </p:spPr>
        <p:txBody>
          <a:bodyPr rtlCol="0">
            <a:normAutofit fontScale="55000" lnSpcReduction="20000"/>
          </a:bodyPr>
          <a:lstStyle/>
          <a:p>
            <a:r>
              <a:rPr lang="en-US" b="1" dirty="0"/>
              <a:t>Weakness of will </a:t>
            </a:r>
            <a:r>
              <a:rPr lang="en-US" dirty="0"/>
              <a:t>- "loss of free voluntary decision-making." In cases of qualitative impairments of consciousness, strong manifestations of psychosis, and in substance use disorders (psychoactive substances).</a:t>
            </a:r>
          </a:p>
          <a:p>
            <a:r>
              <a:rPr lang="en-US" b="1" dirty="0"/>
              <a:t>Quantitative changes in will </a:t>
            </a:r>
            <a:r>
              <a:rPr lang="en-US" dirty="0"/>
              <a:t>- </a:t>
            </a:r>
            <a:r>
              <a:rPr lang="en-US" dirty="0" err="1"/>
              <a:t>hypobulias</a:t>
            </a:r>
            <a:r>
              <a:rPr lang="en-US" dirty="0"/>
              <a:t> (weakness of will) and </a:t>
            </a:r>
            <a:r>
              <a:rPr lang="en-US" dirty="0" err="1"/>
              <a:t>abulias</a:t>
            </a:r>
            <a:r>
              <a:rPr lang="en-US" dirty="0"/>
              <a:t> (loss of will). In individuals with depression and schizophrenia. Transient </a:t>
            </a:r>
            <a:r>
              <a:rPr lang="en-US" dirty="0" err="1"/>
              <a:t>hypobulia</a:t>
            </a:r>
            <a:r>
              <a:rPr lang="en-US" dirty="0"/>
              <a:t> - a manifestation of fatigue, insomnia, intoxication.</a:t>
            </a:r>
          </a:p>
          <a:p>
            <a:r>
              <a:rPr lang="en-US" b="1" dirty="0"/>
              <a:t>Suggestibility </a:t>
            </a:r>
            <a:r>
              <a:rPr lang="en-US" dirty="0"/>
              <a:t>- uncritical acceptance of the opinions of others. Docility (obedience) - extreme suggestibility. The most severe form of suggestibility - automatic obedience.</a:t>
            </a:r>
          </a:p>
          <a:p>
            <a:r>
              <a:rPr lang="en-US" b="1" dirty="0"/>
              <a:t>Impulsiveness</a:t>
            </a:r>
            <a:r>
              <a:rPr lang="en-US" dirty="0"/>
              <a:t> - a set of motor actions in which a person reacts immediately after a stimulus (which may be minor), without processing information, practically without will. Can be a source of </a:t>
            </a:r>
            <a:r>
              <a:rPr lang="en-US" dirty="0" err="1"/>
              <a:t>heteroaggression</a:t>
            </a:r>
            <a:r>
              <a:rPr lang="en-US" dirty="0"/>
              <a:t>.</a:t>
            </a:r>
          </a:p>
          <a:p>
            <a:r>
              <a:rPr lang="en-US" b="1" dirty="0"/>
              <a:t>Catatonic syndrome </a:t>
            </a:r>
            <a:r>
              <a:rPr lang="en-US" dirty="0"/>
              <a:t>- a set of psychomotor activities, due to the weakening of voluntary influence on the behavior of the affected person. It contains hypo and hyperkinetic elements. </a:t>
            </a:r>
            <a:r>
              <a:rPr lang="en-US" dirty="0" err="1"/>
              <a:t>Hypokinetic</a:t>
            </a:r>
            <a:r>
              <a:rPr lang="en-US" dirty="0"/>
              <a:t> manifestations - (catatonic stupor, catalepsy, stereotypy of posture, passive negativism, and echo phenomena). Hyperkinetic manifestations - (catatonic excitement, stereotypy of behavior, active negativism, mannerism, bizarreness, stereotypy of speech).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  <p:transition advTm="145979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70580F4-88E4-A142-7310-45B92898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t>Thank you!</a:t>
            </a:r>
          </a:p>
        </p:txBody>
      </p:sp>
      <p:pic>
        <p:nvPicPr>
          <p:cNvPr id="37891" name="Picture 7" descr="psychiatry">
            <a:extLst>
              <a:ext uri="{FF2B5EF4-FFF2-40B4-BE49-F238E27FC236}">
                <a16:creationId xmlns:a16="http://schemas.microsoft.com/office/drawing/2014/main" id="{4CEFFB77-E736-4158-601C-DD10FA0E2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116138"/>
            <a:ext cx="4752975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2035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753B41F-3FFB-882C-D878-E360344AD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Impairment of consciousness.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629B7207-BCEC-8F69-66A6-1ADF2814B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338763" cy="47815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2000" dirty="0"/>
              <a:t>Disorders of consciousness in a broader sense: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 err="1"/>
              <a:t>Derealization</a:t>
            </a:r>
            <a:endParaRPr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Depersonalization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Personality transformation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sz="2000" dirty="0"/>
              <a:t>Autism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n"/>
            </a:pPr>
            <a:endParaRPr lang="pt-PT" altLang="sr-Latn-RS" sz="2000" dirty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sz="2000" dirty="0"/>
              <a:t>Disorders of consciousness in a narrow sense: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sz="2000" dirty="0"/>
              <a:t>Quantitative</a:t>
            </a:r>
            <a:endParaRPr lang="en-US" altLang="sr-Latn-RS" sz="2000" dirty="0"/>
          </a:p>
          <a:p>
            <a:pPr marL="990600" lvl="1" indent="-53340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sz="2000" dirty="0"/>
              <a:t>(syncope, somnolence, stupor, coma)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pt-PT" altLang="sr-Latn-RS" sz="20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sz="2000" dirty="0"/>
              <a:t>Qualitative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sz="2000" dirty="0"/>
              <a:t>(</a:t>
            </a:r>
            <a:r>
              <a:rPr lang="sr-Latn-RS" sz="2000" dirty="0"/>
              <a:t>clouding </a:t>
            </a:r>
            <a:r>
              <a:rPr sz="2000" dirty="0"/>
              <a:t> and </a:t>
            </a:r>
            <a:r>
              <a:rPr lang="sr-Latn-RS" sz="2000" dirty="0"/>
              <a:t>narrowing</a:t>
            </a:r>
            <a:r>
              <a:rPr sz="2000" dirty="0"/>
              <a:t> of consciousness)</a:t>
            </a:r>
          </a:p>
        </p:txBody>
      </p:sp>
      <p:pic>
        <p:nvPicPr>
          <p:cNvPr id="7172" name="Picture 7" descr="crop%20depersonalization">
            <a:extLst>
              <a:ext uri="{FF2B5EF4-FFF2-40B4-BE49-F238E27FC236}">
                <a16:creationId xmlns:a16="http://schemas.microsoft.com/office/drawing/2014/main" id="{03E5CE00-B12F-41D3-EDD3-A2D935121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844675"/>
            <a:ext cx="2898775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92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9083E77-B04E-2E58-6159-7868D9F5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>
                <a:latin typeface="+mn-lt"/>
              </a:rPr>
              <a:t>Qualitative disorders of consciousness</a:t>
            </a:r>
            <a:endParaRPr dirty="0"/>
          </a:p>
        </p:txBody>
      </p:sp>
      <p:sp>
        <p:nvSpPr>
          <p:cNvPr id="8195" name="Content Placeholder 48">
            <a:extLst>
              <a:ext uri="{FF2B5EF4-FFF2-40B4-BE49-F238E27FC236}">
                <a16:creationId xmlns:a16="http://schemas.microsoft.com/office/drawing/2014/main" id="{1D30DB7F-1230-940C-59DC-0A7A84E985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sz="2400" dirty="0"/>
              <a:t>Confusion</a:t>
            </a:r>
          </a:p>
          <a:p>
            <a:pPr eaLnBrk="1" hangingPunct="1"/>
            <a:r>
              <a:rPr sz="2400" dirty="0"/>
              <a:t>Delirium</a:t>
            </a:r>
          </a:p>
          <a:p>
            <a:pPr eaLnBrk="1" hangingPunct="1"/>
            <a:r>
              <a:rPr lang="en-US" sz="2400" dirty="0"/>
              <a:t>Amenity</a:t>
            </a:r>
            <a:endParaRPr lang="sr-Latn-RS" sz="2400" dirty="0"/>
          </a:p>
          <a:p>
            <a:pPr eaLnBrk="1" hangingPunct="1"/>
            <a:r>
              <a:rPr lang="sr-Latn-RS" sz="2400" dirty="0" err="1"/>
              <a:t>C</a:t>
            </a:r>
            <a:r>
              <a:rPr lang="en-US" sz="2400" dirty="0" err="1"/>
              <a:t>onfusional</a:t>
            </a:r>
            <a:r>
              <a:rPr lang="en-US" sz="2400" dirty="0"/>
              <a:t> states</a:t>
            </a:r>
          </a:p>
        </p:txBody>
      </p:sp>
      <p:sp>
        <p:nvSpPr>
          <p:cNvPr id="8196" name="Content Placeholder 49">
            <a:extLst>
              <a:ext uri="{FF2B5EF4-FFF2-40B4-BE49-F238E27FC236}">
                <a16:creationId xmlns:a16="http://schemas.microsoft.com/office/drawing/2014/main" id="{6CDBE259-9C7C-9FD8-1FBE-78CB4BE66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/>
          <a:lstStyle/>
          <a:p>
            <a:pPr eaLnBrk="1" hangingPunct="1"/>
            <a:r>
              <a:rPr lang="en-US" sz="2400" dirty="0"/>
              <a:t>Twilight state</a:t>
            </a:r>
            <a:endParaRPr sz="2400" dirty="0"/>
          </a:p>
          <a:p>
            <a:pPr eaLnBrk="1" hangingPunct="1"/>
            <a:r>
              <a:rPr sz="2400" dirty="0"/>
              <a:t>Somnambulism</a:t>
            </a:r>
          </a:p>
          <a:p>
            <a:pPr eaLnBrk="1" hangingPunct="1"/>
            <a:r>
              <a:rPr sz="2400" dirty="0"/>
              <a:t>Fugue</a:t>
            </a:r>
          </a:p>
          <a:p>
            <a:pPr eaLnBrk="1" hangingPunct="1"/>
            <a:r>
              <a:rPr sz="2400" dirty="0"/>
              <a:t>Hypnosis</a:t>
            </a:r>
            <a:endParaRPr dirty="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sr-Latn-RS" dirty="0"/>
          </a:p>
        </p:txBody>
      </p:sp>
      <p:sp>
        <p:nvSpPr>
          <p:cNvPr id="8197" name="Oval 6">
            <a:extLst>
              <a:ext uri="{FF2B5EF4-FFF2-40B4-BE49-F238E27FC236}">
                <a16:creationId xmlns:a16="http://schemas.microsoft.com/office/drawing/2014/main" id="{B93A3744-3D46-5059-6770-1EAA40575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860800"/>
            <a:ext cx="2232025" cy="223361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sr-Latn-CS" altLang="sr-Latn-RS" sz="1800">
              <a:latin typeface="Tahoma" panose="020B0604030504040204" pitchFamily="34" charset="0"/>
            </a:endParaRPr>
          </a:p>
        </p:txBody>
      </p:sp>
      <p:sp>
        <p:nvSpPr>
          <p:cNvPr id="8198" name="Oval 7">
            <a:extLst>
              <a:ext uri="{FF2B5EF4-FFF2-40B4-BE49-F238E27FC236}">
                <a16:creationId xmlns:a16="http://schemas.microsoft.com/office/drawing/2014/main" id="{C2D810AA-5134-033D-C5CF-C54AD9268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3860800"/>
            <a:ext cx="2232025" cy="223361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8199" name="Oval 8">
            <a:extLst>
              <a:ext uri="{FF2B5EF4-FFF2-40B4-BE49-F238E27FC236}">
                <a16:creationId xmlns:a16="http://schemas.microsoft.com/office/drawing/2014/main" id="{687016CF-0A86-984D-4EAF-5EAF65991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184" y="4221088"/>
            <a:ext cx="1512887" cy="15128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dirty="0"/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dirty="0"/>
              <a:t>Fugue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dirty="0"/>
              <a:t>.</a:t>
            </a:r>
          </a:p>
        </p:txBody>
      </p:sp>
      <p:sp>
        <p:nvSpPr>
          <p:cNvPr id="8200" name="Oval 14">
            <a:extLst>
              <a:ext uri="{FF2B5EF4-FFF2-40B4-BE49-F238E27FC236}">
                <a16:creationId xmlns:a16="http://schemas.microsoft.com/office/drawing/2014/main" id="{5ADE353D-ACB8-2CE4-DFB0-6ABEB2B93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5085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1" name="Oval 15">
            <a:extLst>
              <a:ext uri="{FF2B5EF4-FFF2-40B4-BE49-F238E27FC236}">
                <a16:creationId xmlns:a16="http://schemas.microsoft.com/office/drawing/2014/main" id="{A8095A91-4F96-9864-CBAE-D0A0D113F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41497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2" name="Oval 16">
            <a:extLst>
              <a:ext uri="{FF2B5EF4-FFF2-40B4-BE49-F238E27FC236}">
                <a16:creationId xmlns:a16="http://schemas.microsoft.com/office/drawing/2014/main" id="{61E0BAD7-F1C2-A08F-C7E1-A7B861903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22116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3" name="Oval 17">
            <a:extLst>
              <a:ext uri="{FF2B5EF4-FFF2-40B4-BE49-F238E27FC236}">
                <a16:creationId xmlns:a16="http://schemas.microsoft.com/office/drawing/2014/main" id="{94223289-6A6B-B00F-8B23-F852ED10C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6610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4" name="Oval 18">
            <a:extLst>
              <a:ext uri="{FF2B5EF4-FFF2-40B4-BE49-F238E27FC236}">
                <a16:creationId xmlns:a16="http://schemas.microsoft.com/office/drawing/2014/main" id="{AF067D88-7BCB-7A07-88E4-2932A3500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580548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5" name="Oval 19">
            <a:extLst>
              <a:ext uri="{FF2B5EF4-FFF2-40B4-BE49-F238E27FC236}">
                <a16:creationId xmlns:a16="http://schemas.microsoft.com/office/drawing/2014/main" id="{61EC7FF4-0965-9052-B56A-6EB7AE4EC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41497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6" name="Oval 20">
            <a:extLst>
              <a:ext uri="{FF2B5EF4-FFF2-40B4-BE49-F238E27FC236}">
                <a16:creationId xmlns:a16="http://schemas.microsoft.com/office/drawing/2014/main" id="{01ECECFE-088E-DA5C-48AD-601F26577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530066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7" name="Oval 21">
            <a:extLst>
              <a:ext uri="{FF2B5EF4-FFF2-40B4-BE49-F238E27FC236}">
                <a16:creationId xmlns:a16="http://schemas.microsoft.com/office/drawing/2014/main" id="{250E0E69-D00C-ECF8-73DF-D1AC9E94E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47244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8" name="Oval 22">
            <a:extLst>
              <a:ext uri="{FF2B5EF4-FFF2-40B4-BE49-F238E27FC236}">
                <a16:creationId xmlns:a16="http://schemas.microsoft.com/office/drawing/2014/main" id="{B32ECD48-4493-8946-28AD-6046CB821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45085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09" name="Oval 23">
            <a:extLst>
              <a:ext uri="{FF2B5EF4-FFF2-40B4-BE49-F238E27FC236}">
                <a16:creationId xmlns:a16="http://schemas.microsoft.com/office/drawing/2014/main" id="{5ABA9D71-EC3F-0564-4ABB-444ADFCF1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5516563"/>
            <a:ext cx="142875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0" name="Oval 24">
            <a:extLst>
              <a:ext uri="{FF2B5EF4-FFF2-40B4-BE49-F238E27FC236}">
                <a16:creationId xmlns:a16="http://schemas.microsoft.com/office/drawing/2014/main" id="{E6D02DFF-3895-6085-B2E9-F404E35FC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9338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1" name="Oval 25">
            <a:extLst>
              <a:ext uri="{FF2B5EF4-FFF2-40B4-BE49-F238E27FC236}">
                <a16:creationId xmlns:a16="http://schemas.microsoft.com/office/drawing/2014/main" id="{D7819AA2-B1EB-478E-EC23-DA8CE85C1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40767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2" name="Oval 26">
            <a:extLst>
              <a:ext uri="{FF2B5EF4-FFF2-40B4-BE49-F238E27FC236}">
                <a16:creationId xmlns:a16="http://schemas.microsoft.com/office/drawing/2014/main" id="{837CBBF9-B6EF-D691-29EB-FA51CF5CF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47974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3" name="Oval 27">
            <a:extLst>
              <a:ext uri="{FF2B5EF4-FFF2-40B4-BE49-F238E27FC236}">
                <a16:creationId xmlns:a16="http://schemas.microsoft.com/office/drawing/2014/main" id="{FC16890C-B449-7FC3-DA65-0A3BCC8CC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40767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4" name="Oval 28">
            <a:extLst>
              <a:ext uri="{FF2B5EF4-FFF2-40B4-BE49-F238E27FC236}">
                <a16:creationId xmlns:a16="http://schemas.microsoft.com/office/drawing/2014/main" id="{59F68298-B64C-3C9B-AF1B-611ADD040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4451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5" name="Oval 29">
            <a:extLst>
              <a:ext uri="{FF2B5EF4-FFF2-40B4-BE49-F238E27FC236}">
                <a16:creationId xmlns:a16="http://schemas.microsoft.com/office/drawing/2014/main" id="{29BD294C-D424-1EAD-AE57-4CBF60F52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42926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6" name="Oval 30">
            <a:extLst>
              <a:ext uri="{FF2B5EF4-FFF2-40B4-BE49-F238E27FC236}">
                <a16:creationId xmlns:a16="http://schemas.microsoft.com/office/drawing/2014/main" id="{763C4843-66E6-CAB4-A085-7B9B9F86E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47974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7" name="Oval 31">
            <a:extLst>
              <a:ext uri="{FF2B5EF4-FFF2-40B4-BE49-F238E27FC236}">
                <a16:creationId xmlns:a16="http://schemas.microsoft.com/office/drawing/2014/main" id="{A6F9765F-D505-A960-1302-ACFE203AF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580548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8" name="Oval 32">
            <a:extLst>
              <a:ext uri="{FF2B5EF4-FFF2-40B4-BE49-F238E27FC236}">
                <a16:creationId xmlns:a16="http://schemas.microsoft.com/office/drawing/2014/main" id="{8D917479-6638-4C88-030E-E20C00100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58769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19" name="Oval 33">
            <a:extLst>
              <a:ext uri="{FF2B5EF4-FFF2-40B4-BE49-F238E27FC236}">
                <a16:creationId xmlns:a16="http://schemas.microsoft.com/office/drawing/2014/main" id="{23DBD1C4-C81C-2645-371F-2AE2DBFB6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30066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0" name="Oval 34">
            <a:extLst>
              <a:ext uri="{FF2B5EF4-FFF2-40B4-BE49-F238E27FC236}">
                <a16:creationId xmlns:a16="http://schemas.microsoft.com/office/drawing/2014/main" id="{76D04755-3F6A-F3EA-432C-CA6F60E7B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515778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1" name="Oval 35">
            <a:extLst>
              <a:ext uri="{FF2B5EF4-FFF2-40B4-BE49-F238E27FC236}">
                <a16:creationId xmlns:a16="http://schemas.microsoft.com/office/drawing/2014/main" id="{3167CA24-9CAF-CFEE-CC6F-485B23BFB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5589588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2" name="Oval 36">
            <a:extLst>
              <a:ext uri="{FF2B5EF4-FFF2-40B4-BE49-F238E27FC236}">
                <a16:creationId xmlns:a16="http://schemas.microsoft.com/office/drawing/2014/main" id="{44AAC236-FDF4-FEA0-394A-0FC5A120B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73405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3" name="Oval 37">
            <a:extLst>
              <a:ext uri="{FF2B5EF4-FFF2-40B4-BE49-F238E27FC236}">
                <a16:creationId xmlns:a16="http://schemas.microsoft.com/office/drawing/2014/main" id="{60E0E557-F168-AF37-B33F-586B21D40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58958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4" name="Oval 38">
            <a:extLst>
              <a:ext uri="{FF2B5EF4-FFF2-40B4-BE49-F238E27FC236}">
                <a16:creationId xmlns:a16="http://schemas.microsoft.com/office/drawing/2014/main" id="{1BD465A9-BE6F-CE5A-8FBB-1612B157A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08476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5" name="Oval 39">
            <a:extLst>
              <a:ext uri="{FF2B5EF4-FFF2-40B4-BE49-F238E27FC236}">
                <a16:creationId xmlns:a16="http://schemas.microsoft.com/office/drawing/2014/main" id="{B232BBED-CF71-95BA-84D5-6CAFE59EF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6610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6" name="Oval 40">
            <a:extLst>
              <a:ext uri="{FF2B5EF4-FFF2-40B4-BE49-F238E27FC236}">
                <a16:creationId xmlns:a16="http://schemas.microsoft.com/office/drawing/2014/main" id="{11F561E0-0AF6-7D66-C00C-CE9063FBA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94188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7" name="Oval 41">
            <a:extLst>
              <a:ext uri="{FF2B5EF4-FFF2-40B4-BE49-F238E27FC236}">
                <a16:creationId xmlns:a16="http://schemas.microsoft.com/office/drawing/2014/main" id="{ECB2D18A-17ED-3ABE-1D7A-D74C45932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2292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8" name="Oval 42">
            <a:extLst>
              <a:ext uri="{FF2B5EF4-FFF2-40B4-BE49-F238E27FC236}">
                <a16:creationId xmlns:a16="http://schemas.microsoft.com/office/drawing/2014/main" id="{57A51B53-BCA8-902E-C3DE-29E13E5AC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39338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29" name="Oval 43">
            <a:extLst>
              <a:ext uri="{FF2B5EF4-FFF2-40B4-BE49-F238E27FC236}">
                <a16:creationId xmlns:a16="http://schemas.microsoft.com/office/drawing/2014/main" id="{B75733D1-1EED-400A-6CB6-71236D9F3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551656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0" name="Oval 44">
            <a:extLst>
              <a:ext uri="{FF2B5EF4-FFF2-40B4-BE49-F238E27FC236}">
                <a16:creationId xmlns:a16="http://schemas.microsoft.com/office/drawing/2014/main" id="{12D9ED60-41FC-C8B8-52FB-1F7356B7B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50133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1" name="Oval 45">
            <a:extLst>
              <a:ext uri="{FF2B5EF4-FFF2-40B4-BE49-F238E27FC236}">
                <a16:creationId xmlns:a16="http://schemas.microsoft.com/office/drawing/2014/main" id="{D37CAF56-A991-B27D-C026-0D252A59B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5085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3" name="Oval 49">
            <a:extLst>
              <a:ext uri="{FF2B5EF4-FFF2-40B4-BE49-F238E27FC236}">
                <a16:creationId xmlns:a16="http://schemas.microsoft.com/office/drawing/2014/main" id="{759DDA70-94DD-6C2E-402E-4734185E6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65296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4" name="Oval 50">
            <a:extLst>
              <a:ext uri="{FF2B5EF4-FFF2-40B4-BE49-F238E27FC236}">
                <a16:creationId xmlns:a16="http://schemas.microsoft.com/office/drawing/2014/main" id="{7F610EA6-8A36-D8D6-A415-24F947656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4941888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5" name="Oval 51">
            <a:extLst>
              <a:ext uri="{FF2B5EF4-FFF2-40B4-BE49-F238E27FC236}">
                <a16:creationId xmlns:a16="http://schemas.microsoft.com/office/drawing/2014/main" id="{10F10739-6233-54A6-8DC2-E04556152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4451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6" name="Oval 52">
            <a:extLst>
              <a:ext uri="{FF2B5EF4-FFF2-40B4-BE49-F238E27FC236}">
                <a16:creationId xmlns:a16="http://schemas.microsoft.com/office/drawing/2014/main" id="{37718FC7-3DD4-8A66-8FF9-FD83D20C1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22922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7" name="Oval 53">
            <a:extLst>
              <a:ext uri="{FF2B5EF4-FFF2-40B4-BE49-F238E27FC236}">
                <a16:creationId xmlns:a16="http://schemas.microsoft.com/office/drawing/2014/main" id="{C8FC1BCE-2618-DE68-59CE-844E38FD0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43706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8" name="Oval 54">
            <a:extLst>
              <a:ext uri="{FF2B5EF4-FFF2-40B4-BE49-F238E27FC236}">
                <a16:creationId xmlns:a16="http://schemas.microsoft.com/office/drawing/2014/main" id="{36813A1B-B84E-6A04-D51F-B0D129F1D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47244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39" name="Oval 55">
            <a:extLst>
              <a:ext uri="{FF2B5EF4-FFF2-40B4-BE49-F238E27FC236}">
                <a16:creationId xmlns:a16="http://schemas.microsoft.com/office/drawing/2014/main" id="{BEAA1CB6-BA6B-FDE5-BD1E-8315F91F9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01332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8240" name="Oval 56">
            <a:extLst>
              <a:ext uri="{FF2B5EF4-FFF2-40B4-BE49-F238E27FC236}">
                <a16:creationId xmlns:a16="http://schemas.microsoft.com/office/drawing/2014/main" id="{7E9696B8-6DA8-77F2-0B14-8D77A7E08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42926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r-Latn-RS" sz="1800">
              <a:latin typeface="Tahoma" panose="020B060403050404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80112" y="602128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00" dirty="0"/>
              <a:t>N</a:t>
            </a:r>
            <a:r>
              <a:rPr lang="en-US" sz="1600" dirty="0" err="1"/>
              <a:t>arrowing</a:t>
            </a:r>
            <a:r>
              <a:rPr lang="en-US" sz="1600" dirty="0"/>
              <a:t> of consciousness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43608" y="609329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00" dirty="0"/>
              <a:t>C</a:t>
            </a:r>
            <a:r>
              <a:rPr lang="en-US" sz="1600" dirty="0" err="1"/>
              <a:t>louding</a:t>
            </a:r>
            <a:r>
              <a:rPr lang="en-US" sz="1600" dirty="0"/>
              <a:t> of consciousness</a:t>
            </a:r>
          </a:p>
        </p:txBody>
      </p:sp>
    </p:spTree>
  </p:cSld>
  <p:clrMapOvr>
    <a:masterClrMapping/>
  </p:clrMapOvr>
  <p:transition advTm="15022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928AB8E-73C7-E496-4D03-1AE91D78D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sz="4000" dirty="0"/>
              <a:t>ATTENTION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05C6130-C842-CF9E-413F-0CFA77EEC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557338"/>
            <a:ext cx="8208962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pt-PT" altLang="sr-Latn-RS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sz="2400" dirty="0"/>
              <a:t>Attention -</a:t>
            </a:r>
            <a:r>
              <a:rPr lang="en-US" sz="2400" dirty="0"/>
              <a:t> the ability to direct and maintain psychic energy on specific information of interest</a:t>
            </a:r>
            <a:r>
              <a:rPr lang="sr-Latn-RS" sz="2400" dirty="0"/>
              <a:t>.</a:t>
            </a:r>
            <a:endParaRPr sz="2400" dirty="0"/>
          </a:p>
          <a:p>
            <a:pPr eaLnBrk="1" hangingPunct="1">
              <a:lnSpc>
                <a:spcPct val="90000"/>
              </a:lnSpc>
            </a:pPr>
            <a:endParaRPr lang="pt-PT" altLang="sr-Latn-RS" sz="2400" dirty="0"/>
          </a:p>
          <a:p>
            <a:pPr lvl="4" eaLnBrk="1" hangingPunct="1">
              <a:lnSpc>
                <a:spcPct val="90000"/>
              </a:lnSpc>
            </a:pPr>
            <a:r>
              <a:rPr sz="2400" dirty="0"/>
              <a:t>Vigilance - the redirection of psychic energy from one information to another.</a:t>
            </a:r>
          </a:p>
          <a:p>
            <a:pPr eaLnBrk="1" hangingPunct="1">
              <a:lnSpc>
                <a:spcPct val="90000"/>
              </a:lnSpc>
            </a:pPr>
            <a:endParaRPr lang="pt-PT" altLang="sr-Latn-RS" sz="2400" dirty="0"/>
          </a:p>
          <a:p>
            <a:pPr lvl="4" eaLnBrk="1" hangingPunct="1">
              <a:lnSpc>
                <a:spcPct val="90000"/>
              </a:lnSpc>
            </a:pPr>
            <a:r>
              <a:rPr lang="en-US" sz="2400" dirty="0"/>
              <a:t>Tenacity - the ability to maintain </a:t>
            </a:r>
            <a:r>
              <a:rPr lang="sr-Latn-RS" sz="2400" dirty="0"/>
              <a:t>psychic </a:t>
            </a:r>
            <a:r>
              <a:rPr lang="en-US" sz="2400" dirty="0"/>
              <a:t>energy on information for as long as necessary for a given task.</a:t>
            </a:r>
            <a:endParaRPr sz="2400" dirty="0"/>
          </a:p>
        </p:txBody>
      </p:sp>
      <p:pic>
        <p:nvPicPr>
          <p:cNvPr id="9220" name="Picture 10" descr="attention">
            <a:extLst>
              <a:ext uri="{FF2B5EF4-FFF2-40B4-BE49-F238E27FC236}">
                <a16:creationId xmlns:a16="http://schemas.microsoft.com/office/drawing/2014/main" id="{AEE65953-37AF-EC29-8F0E-C0BA265DC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00438"/>
            <a:ext cx="19462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9293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8AD2915D-6655-9660-A5F6-10678CC5F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dirty="0">
                <a:latin typeface="+mn-lt"/>
              </a:rPr>
              <a:t>ATTENTION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037575E-5698-A620-C5E9-41DA3885D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 dirty="0"/>
              <a:t>Passive attention (involuntary) - occurs automatically</a:t>
            </a:r>
            <a:r>
              <a:rPr lang="sr-Latn-RS" sz="2400" dirty="0"/>
              <a:t>.</a:t>
            </a:r>
            <a:endParaRPr sz="2400" dirty="0"/>
          </a:p>
          <a:p>
            <a:r>
              <a:rPr lang="en-US" sz="2400" dirty="0"/>
              <a:t>It is activated by information that imposes itself on the perceptual sphere</a:t>
            </a:r>
            <a:r>
              <a:rPr lang="sr-Latn-RS" sz="2400" dirty="0"/>
              <a:t>.</a:t>
            </a:r>
            <a:endParaRPr sz="2400" dirty="0"/>
          </a:p>
          <a:p>
            <a:r>
              <a:rPr sz="2400" dirty="0"/>
              <a:t>Strong stimulus, sudden interruption of stimulus, contrast between stimulus and other</a:t>
            </a:r>
            <a:r>
              <a:rPr lang="sr-Latn-RS" sz="2400" dirty="0"/>
              <a:t>.</a:t>
            </a:r>
            <a:endParaRPr sz="2400" dirty="0"/>
          </a:p>
        </p:txBody>
      </p:sp>
    </p:spTree>
  </p:cSld>
  <p:clrMapOvr>
    <a:masterClrMapping/>
  </p:clrMapOvr>
  <p:transition advTm="7499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150F873F-8F08-C780-0D8D-7137F3BEB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ATTENTION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F570889B-ADFD-8707-A7C5-4D603AD1C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Active attention (voluntary) - driven by desire, conscious voluntary decision</a:t>
            </a:r>
            <a:r>
              <a:rPr lang="sr-Latn-RS" sz="2400" dirty="0"/>
              <a:t>.</a:t>
            </a:r>
            <a:endParaRPr sz="2400" dirty="0"/>
          </a:p>
          <a:p>
            <a:r>
              <a:rPr sz="2400" dirty="0"/>
              <a:t>Manifestation of will</a:t>
            </a:r>
            <a:r>
              <a:rPr lang="sr-Latn-RS" sz="2400" dirty="0"/>
              <a:t>.</a:t>
            </a:r>
            <a:endParaRPr sz="2400" dirty="0"/>
          </a:p>
          <a:p>
            <a:r>
              <a:rPr sz="2400" dirty="0"/>
              <a:t>Associated with: interests, motivation, organization</a:t>
            </a:r>
            <a:r>
              <a:rPr lang="sr-Latn-RS" dirty="0"/>
              <a:t>.</a:t>
            </a:r>
            <a:endParaRPr dirty="0"/>
          </a:p>
        </p:txBody>
      </p:sp>
    </p:spTree>
  </p:cSld>
  <p:clrMapOvr>
    <a:masterClrMapping/>
  </p:clrMapOvr>
  <p:transition advTm="3247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58F8603-6D37-6553-AF56-518AFEE9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dirty="0"/>
              <a:t>ATTENTION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A50EE21-D17C-C323-834E-D6BDCFB01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 dirty="0"/>
              <a:t>Scope of attention - </a:t>
            </a:r>
            <a:r>
              <a:rPr lang="en-US" sz="2400" dirty="0"/>
              <a:t>the ability to notice unrelated details in a short time interval</a:t>
            </a:r>
            <a:r>
              <a:rPr lang="sr-Latn-RS" sz="2400" dirty="0"/>
              <a:t>.</a:t>
            </a:r>
            <a:endParaRPr sz="2400" dirty="0"/>
          </a:p>
          <a:p>
            <a:r>
              <a:rPr sz="2400" dirty="0"/>
              <a:t>Continuity of attention</a:t>
            </a:r>
            <a:r>
              <a:rPr lang="en-US" sz="2400" dirty="0"/>
              <a:t> - the efficiency of concentration over time</a:t>
            </a:r>
            <a:r>
              <a:rPr lang="sr-Latn-RS" sz="2400" dirty="0"/>
              <a:t>.</a:t>
            </a:r>
            <a:endParaRPr sz="2400" dirty="0"/>
          </a:p>
          <a:p>
            <a:r>
              <a:rPr lang="en-US" sz="2400" dirty="0"/>
              <a:t>Dynamic attention - the ability to constantly shift mental energy from one piece of information to another within the framework of a single activity</a:t>
            </a:r>
            <a:r>
              <a:rPr lang="sr-Latn-RS" sz="2800" dirty="0"/>
              <a:t>.</a:t>
            </a:r>
            <a:endParaRPr lang="en-US" sz="2800" dirty="0"/>
          </a:p>
          <a:p>
            <a:pPr>
              <a:buNone/>
            </a:pPr>
            <a:endParaRPr dirty="0"/>
          </a:p>
        </p:txBody>
      </p:sp>
    </p:spTree>
  </p:cSld>
  <p:clrMapOvr>
    <a:masterClrMapping/>
  </p:clrMapOvr>
  <p:transition advTm="61829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1873</TotalTime>
  <Words>2135</Words>
  <Application>Microsoft Office PowerPoint</Application>
  <PresentationFormat>On-screen Show (4:3)</PresentationFormat>
  <Paragraphs>459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宋体</vt:lpstr>
      <vt:lpstr>Arial</vt:lpstr>
      <vt:lpstr>Calibri</vt:lpstr>
      <vt:lpstr>Lucida Sans Unicode</vt:lpstr>
      <vt:lpstr>Symbol</vt:lpstr>
      <vt:lpstr>Tahoma</vt:lpstr>
      <vt:lpstr>Times New Roman</vt:lpstr>
      <vt:lpstr>Viner Hand ITC</vt:lpstr>
      <vt:lpstr>Wingdings</vt:lpstr>
      <vt:lpstr>Office Theme</vt:lpstr>
      <vt:lpstr>PowerPoint Presentation</vt:lpstr>
      <vt:lpstr>Psychic functions of the human body - Mental functions</vt:lpstr>
      <vt:lpstr>Consciousness</vt:lpstr>
      <vt:lpstr>Impairment of consciousness.</vt:lpstr>
      <vt:lpstr>Qualitative disorders of consciousness</vt:lpstr>
      <vt:lpstr>ATTENTION</vt:lpstr>
      <vt:lpstr>ATTENTION</vt:lpstr>
      <vt:lpstr>ATTENTION</vt:lpstr>
      <vt:lpstr>ATTENTION</vt:lpstr>
      <vt:lpstr>Attention disorders</vt:lpstr>
      <vt:lpstr>PERCEPTION</vt:lpstr>
      <vt:lpstr>Disorders of perception</vt:lpstr>
      <vt:lpstr>Disorders of perception</vt:lpstr>
      <vt:lpstr>OPINION</vt:lpstr>
      <vt:lpstr>Thought disorders</vt:lpstr>
      <vt:lpstr>Delusions</vt:lpstr>
      <vt:lpstr>MEMORY</vt:lpstr>
      <vt:lpstr>LEARNING</vt:lpstr>
      <vt:lpstr>Memory disorders</vt:lpstr>
      <vt:lpstr>INTELLIGENCE</vt:lpstr>
      <vt:lpstr>INTELLECTUAL DEFICITS: MENTAL RETARDATION AND DEMENTIA</vt:lpstr>
      <vt:lpstr>PowerPoint Presentation</vt:lpstr>
      <vt:lpstr>Spectrum of dementia</vt:lpstr>
      <vt:lpstr>EMOTIONS</vt:lpstr>
      <vt:lpstr>PowerPoint Presentation</vt:lpstr>
      <vt:lpstr>EMOTIONS</vt:lpstr>
      <vt:lpstr>Disorders of emotions</vt:lpstr>
      <vt:lpstr>Assessment of mood and affect:</vt:lpstr>
      <vt:lpstr>INSTINCTS AND MOTIVES</vt:lpstr>
      <vt:lpstr>Division of instincts</vt:lpstr>
      <vt:lpstr>Disorders of instincts</vt:lpstr>
      <vt:lpstr>Disorders of instincts</vt:lpstr>
      <vt:lpstr>Disorders of instinct</vt:lpstr>
      <vt:lpstr>Will</vt:lpstr>
      <vt:lpstr>Disorders of will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OSNOVI PSIHOPATOLOGIJE</dc:title>
  <dc:creator>Dusan</dc:creator>
  <cp:lastModifiedBy>Goran Mihajlovic</cp:lastModifiedBy>
  <cp:revision>167</cp:revision>
  <dcterms:created xsi:type="dcterms:W3CDTF">2005-10-31T21:26:51Z</dcterms:created>
  <dcterms:modified xsi:type="dcterms:W3CDTF">2024-02-14T16:25:32Z</dcterms:modified>
</cp:coreProperties>
</file>